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9" r:id="rId14"/>
    <p:sldId id="271" r:id="rId15"/>
    <p:sldId id="267" r:id="rId16"/>
  </p:sldIdLst>
  <p:sldSz cx="24385588" cy="13717588"/>
  <p:notesSz cx="7010400" cy="92964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66">
          <p15:clr>
            <a:srgbClr val="A4A3A4"/>
          </p15:clr>
        </p15:guide>
        <p15:guide id="2" pos="768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PHeMhowExaTZ90Obu6HMrDPQe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9693FC-1363-43E9-9C6D-37C2C1BDBD34}">
  <a:tblStyle styleId="{149693FC-1363-43E9-9C6D-37C2C1BDBD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8"/>
          </a:solidFill>
        </a:fill>
      </a:tcStyle>
    </a:wholeTbl>
    <a:band1H>
      <a:tcTxStyle/>
      <a:tcStyle>
        <a:tcBdr/>
        <a:fill>
          <a:solidFill>
            <a:srgbClr val="FFE7CE"/>
          </a:solidFill>
        </a:fill>
      </a:tcStyle>
    </a:band1H>
    <a:band2H>
      <a:tcTxStyle/>
      <a:tcStyle>
        <a:tcBdr/>
      </a:tcStyle>
    </a:band2H>
    <a:band1V>
      <a:tcTxStyle/>
      <a:tcStyle>
        <a:tcBdr/>
        <a:fill>
          <a:solidFill>
            <a:srgbClr val="FFE7CE"/>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F27B13D0-1032-4D3D-BE2A-A1E2F31041E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0380" autoAdjust="0"/>
  </p:normalViewPr>
  <p:slideViewPr>
    <p:cSldViewPr snapToGrid="0">
      <p:cViewPr varScale="1">
        <p:scale>
          <a:sx n="34" d="100"/>
          <a:sy n="34" d="100"/>
        </p:scale>
        <p:origin x="2238" y="24"/>
      </p:cViewPr>
      <p:guideLst>
        <p:guide orient="horz" pos="4366"/>
        <p:guide pos="76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7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baseline="0" dirty="0">
                <a:latin typeface="Times New Roman" panose="02020603050405020304" pitchFamily="18" charset="0"/>
              </a:rPr>
              <a:t>Welcome</a:t>
            </a:r>
            <a:r>
              <a:rPr lang="en-US" dirty="0"/>
              <a:t>.</a:t>
            </a:r>
            <a:endParaRPr dirty="0"/>
          </a:p>
        </p:txBody>
      </p:sp>
      <p:sp>
        <p:nvSpPr>
          <p:cNvPr id="29" name="Google Shape;29;p1: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effectLst/>
                <a:latin typeface="Times New Roman" panose="02020603050405020304" pitchFamily="18" charset="0"/>
                <a:ea typeface="Calibri" panose="020F0502020204030204" pitchFamily="34" charset="0"/>
              </a:rPr>
              <a:t>There's lots of really good literature. I agree with those who believe that the AA Group is the best pamphlet of all. It's quite a chunky little pamphlet that you can get from your intergroup office. You can also go to one of these websites and just download these and read them. GSR is a great pamphlet for folks who are new to General Service or want to brush up on what exactly is my job? </a:t>
            </a:r>
            <a:endParaRPr sz="1600" dirty="0"/>
          </a:p>
        </p:txBody>
      </p:sp>
      <p:sp>
        <p:nvSpPr>
          <p:cNvPr id="228" name="Google Shape;228;p14: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effectLst/>
                <a:latin typeface="Times New Roman" panose="02020603050405020304" pitchFamily="18" charset="0"/>
                <a:ea typeface="Calibri" panose="020F0502020204030204" pitchFamily="34" charset="0"/>
              </a:rPr>
              <a:t>There are several forms that are extremely important as a General Service representative that you need to be familiar with if you're representing a new group. For example, on the right hand side, you would fill out the new group form. So you may have to work with your chairperson to decide, okay, how long is the group in meeting? What is our location, do we meet Mondays, Thursdays?  What are our meeting times? You may only have their personal name or their email. You may not have anything else, and that's okay. On the right hand side, you'll provide your personal information. This is held only for AA officers to see, so please don't be worried that this will be published. In fact, there's a little box that you can check that says okay to list in the directory. Please check no. Unless you are in a very distant region where there is no inner group or district and you want to be a phone contact for people who want to get a hold of Alcoholics Anonymous. Most people will check no there for the other information your group often has published where they meet, how many times they meet, and you can fill it out as well as you can. Your alternate GCM or DCM can help you fill that out and get it to records@aa.org or to the registrar. I've also included some links here in case you want to simply click on them and fill them out and email them in yourself. We have a relationship with our registrar where the DCM can directly e-mail these forms to our registrar and they will automatically input them for us</a:t>
            </a:r>
            <a:r>
              <a:rPr lang="en-US" sz="1800" dirty="0">
                <a:effectLst/>
                <a:latin typeface="Times New Roman" panose="02020603050405020304" pitchFamily="18" charset="0"/>
                <a:ea typeface="Calibri" panose="020F0502020204030204" pitchFamily="34" charset="0"/>
              </a:rPr>
              <a:t>.</a:t>
            </a:r>
          </a:p>
          <a:p>
            <a:pPr marL="0" lvl="0" indent="0" algn="l" rtl="0">
              <a:spcBef>
                <a:spcPts val="0"/>
              </a:spcBef>
              <a:spcAft>
                <a:spcPts val="0"/>
              </a:spcAft>
              <a:buNone/>
            </a:pPr>
            <a:endParaRPr dirty="0"/>
          </a:p>
        </p:txBody>
      </p:sp>
      <p:sp>
        <p:nvSpPr>
          <p:cNvPr id="247" name="Google Shape;247;p15: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I like this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873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latin typeface="Times New Roman" panose="02020603050405020304" pitchFamily="18" charset="0"/>
                <a:cs typeface="Times New Roman" panose="02020603050405020304" pitchFamily="18" charset="0"/>
              </a:rPr>
              <a:t>I like this slide.</a:t>
            </a:r>
            <a:endParaRPr sz="1600" dirty="0">
              <a:latin typeface="Times New Roman" panose="02020603050405020304" pitchFamily="18" charset="0"/>
              <a:cs typeface="Times New Roman" panose="02020603050405020304" pitchFamily="18" charset="0"/>
            </a:endParaRPr>
          </a:p>
        </p:txBody>
      </p:sp>
      <p:sp>
        <p:nvSpPr>
          <p:cNvPr id="307" name="Google Shape;307;p4: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0" name="Google Shape;330;p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4" name="Google Shape;264;p1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effectLst/>
                <a:latin typeface="Times New Roman" panose="02020603050405020304" pitchFamily="18" charset="0"/>
                <a:ea typeface="Calibri" panose="020F0502020204030204" pitchFamily="34" charset="0"/>
              </a:rPr>
              <a:t>If you're new to general service, going through a training like this can be helpful. You may also want to get a service sponsor which would be a more experienced person as a GSR, an alternate DCM, DCM, or even area officer that can help guide you through the process. If you're experienced or coming back, hopefully you'll find some things in this presentation that will help you. Many of us have seen the upside down triangle which describes how AA works. It is very different than a corporation where a president or CEO tells everyone else what to do. In this case, AA members make up AA groups. They bring concerns to their GSRs and the GSRs bring those concerns to the district or the area. The district and area may also have issues that they need votes on, and the GSR goes back to the group to get an informed group conscience. So the GSR provides a link to AA members that sit in the groups and their district and area. That's why it's so important for a GSR to attend their district meetings and also their area assemblies at the area assembly. A delegate will actually bring those opinions to the General Service Conference once a year in New York City.</a:t>
            </a:r>
            <a:endParaRPr sz="1600" dirty="0"/>
          </a:p>
        </p:txBody>
      </p:sp>
      <p:sp>
        <p:nvSpPr>
          <p:cNvPr id="43" name="Google Shape;43;p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effectLst/>
                <a:latin typeface="Times New Roman" panose="02020603050405020304" pitchFamily="18" charset="0"/>
                <a:ea typeface="Calibri" panose="020F0502020204030204" pitchFamily="34" charset="0"/>
              </a:rPr>
              <a:t>A GSR does a number of things. They generally provide a link to their group, to AA as a whole, through the district meetings and area assemblies. They may act as the voice of their group. If they have issues, they may bring those to the district or even to the area and communicate them. They also listen at the district meeting and the area assemblies for any policies or motions that they need to bring back to their group and get a vote on. They also register their information with general service in New York City and with their area so that they can receive communication from those different places and be identified as a link to their group. </a:t>
            </a:r>
            <a:endParaRPr sz="1600" dirty="0"/>
          </a:p>
        </p:txBody>
      </p:sp>
      <p:sp>
        <p:nvSpPr>
          <p:cNvPr id="63" name="Google Shape;63;p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Calibri"/>
                <a:sym typeface="Calibri"/>
              </a:rPr>
              <a:t>So a general service representative has a two way relationship with their group. </a:t>
            </a:r>
            <a:r>
              <a:rPr lang="en-US" sz="1600" dirty="0">
                <a:effectLst/>
                <a:latin typeface="Times New Roman" panose="02020603050405020304" pitchFamily="18" charset="0"/>
                <a:ea typeface="Calibri" panose="020F0502020204030204" pitchFamily="34" charset="0"/>
              </a:rPr>
              <a:t>They provide a report to the group of what's happening in the district and what's going on at the area assemblies. They also help uphold the twelve traditions, as any officer of the group would do. They also assist the group in holding a group conscience with either things that are brought back from the district or area or things that are growing out of their group. And at the district they would give a report of what's happening at their group and at their area assembly. They provide a short report as well as to what's going on with their group.</a:t>
            </a:r>
            <a:endParaRPr sz="1600" dirty="0"/>
          </a:p>
        </p:txBody>
      </p:sp>
      <p:sp>
        <p:nvSpPr>
          <p:cNvPr id="89" name="Google Shape;89;p8: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I wanted to show you what a sample report is. I used to be a GSR for a very large meeting, a group in my area. And basically when I would report to my district, I often would report on things like elections, treasury, any sort of concerns about how groups are doing or how meetings are doing, any sort of changes in how we run our meetings. And of course, when our next group conscious is. When I went to the area assemblies, it would be important that I give some of the same information, but it also has a little bit changed. My GSR report form indicates things like the following important things have occurred. We face these challenges, which is more information about what things we were trying to deal with at our group. We carried the message by doing what? What are our current goals, other things we wanted to share, which could also include events. So the report that I would give at the area could be actually written report that would be sent to the area registrar so that that could be included in minutes. At my district, I might give that report verbally and I would also give it in written form to my district Google Drive. Your district may not have a Google Drive or may not want it in writing. So there's actually two different reports given on somewhat the same information at the district and the area level. That's why it's so important that I attended both of those things.</a:t>
            </a:r>
          </a:p>
          <a:p>
            <a:pPr marL="0" lvl="0" indent="0" algn="l" rtl="0">
              <a:spcBef>
                <a:spcPts val="0"/>
              </a:spcBef>
              <a:spcAft>
                <a:spcPts val="0"/>
              </a:spcAft>
              <a:buNone/>
            </a:pPr>
            <a:endParaRPr dirty="0"/>
          </a:p>
        </p:txBody>
      </p:sp>
      <p:sp>
        <p:nvSpPr>
          <p:cNvPr id="123" name="Google Shape;123;p9: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effectLst/>
                <a:latin typeface="Times New Roman" panose="02020603050405020304" pitchFamily="18" charset="0"/>
                <a:ea typeface="Calibri" panose="020F0502020204030204" pitchFamily="34" charset="0"/>
              </a:rPr>
              <a:t>As you're looking at what a general service representative does, there is a little bit of overlap between an intergroup representative or a group chairperson. You can review these on your own, but basically a GSR is more comprehensive in trying to carry the information from the group or an informed group conscience back to the district and to the area. And as a person becomes more experienced as a GSR, he or she understands the traditions better and also the twelve concepts. </a:t>
            </a:r>
            <a:endParaRPr sz="1600" dirty="0"/>
          </a:p>
        </p:txBody>
      </p:sp>
      <p:sp>
        <p:nvSpPr>
          <p:cNvPr id="138" name="Google Shape;138;p10: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Every year there is a group of issues that is given out by the delegate, and that's through the General Service Conference and the GSR should choose some of those issues and bring it back to their group and get a group conscience on things like do we want a fifth edition of the Big Book? Or gosh, should we have a fourth edition of the Big Book in Spanish? Or does AA want to create a more easy to read version of the Big Book that might be a fourth or fifth grade reading level? Those were some of the ones that came up this current year. And that GSR would take those issues back to the group, they would gather information, background on those General Service report items and actually try to make it manageable for the group and have several informed group consciences where they present the topic in a short way. Members share about what they like or don't like about it, that they call for a vote. They attempt to get a two thirds consensus, and for the person who the vote didn't go their way, they would be asked for a minority opinion, and they would carry that informed group conscience on each issue back to their area assembly. There are also other things that an area or a district might want a group conscience on. So, this process is the same whether it's for an issue that's going to go to New York City or something local.</a:t>
            </a:r>
            <a:endParaRPr lang="en-US" sz="1600" dirty="0">
              <a:effectLst/>
              <a:latin typeface="Times New Roman" panose="02020603050405020304" pitchFamily="18" charset="0"/>
              <a:ea typeface="Times New Roman" panose="02020603050405020304" pitchFamily="18" charset="0"/>
            </a:endParaRPr>
          </a:p>
        </p:txBody>
      </p:sp>
      <p:sp>
        <p:nvSpPr>
          <p:cNvPr id="172" name="Google Shape;172;p11: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effectLst/>
                <a:latin typeface="Times New Roman" panose="02020603050405020304" pitchFamily="18" charset="0"/>
                <a:ea typeface="Calibri" panose="020F0502020204030204" pitchFamily="34" charset="0"/>
              </a:rPr>
              <a:t>I wanted to show an example of kind of a current one that came up last year and this was actually for my area to decide who got to do which jobs and what would be the history or background of that person to be able to stand for that position. And so with that, our area chair made a very easy handout. I made copies for my group. I set up a group conscience at my group. They would have one every month, so it wasn't hard to arrange one. I would make that literature available, I would read the bolded parts, ask for questions, inform the group as well as I could what I knew about it, and then ask for a vote. In this case, I was hoping for a two thirds vote so I could bring that informed group conscience back to my area assembly. On the right hand side, I wanted to give some kind of historic stuff. When you see a General Service Conference, it's almost like an annual report. You'll actually see things like this where AA members go to their group, their GSR then takes their opinion to the district into the area, and these are some of the things that came out of it. So know that every AA member who is represented by a GSR or an alternate GSR has an opinion as to what goes on in Alcoholic Synonymous. Those annual reports are available and they're actually quite fascinating to read.</a:t>
            </a:r>
          </a:p>
          <a:p>
            <a:pPr marL="0" lvl="0" indent="0" algn="l" rtl="0">
              <a:spcBef>
                <a:spcPts val="0"/>
              </a:spcBef>
              <a:spcAft>
                <a:spcPts val="0"/>
              </a:spcAft>
              <a:buNone/>
            </a:pPr>
            <a:endParaRPr dirty="0"/>
          </a:p>
        </p:txBody>
      </p:sp>
      <p:sp>
        <p:nvSpPr>
          <p:cNvPr id="197" name="Google Shape;197;p12: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When people get into AA, often the Twelve Steps is the most important part of the program for them. It helps them stay sober as an individual. There's more information here about that and of course your sponsor will help you through the steps. The Twelve Traditions become more important as a person starts doing service and they see how groups work and they want the group to run smoothly and they want AA to last as a whole for all time. So, traditions are great as well. Most people who are in AA for any time work the Twelve Steps with their sponsor. They often work the Twelve Traditions with their sponsor. The twelve concepts are even more advanced. They are basically written by Bill W and others and they were presented at the General Service Conference in 1962. These concepts help shape the service across nationally and internationally, so that AA is always going to be here forever and ever for anybody who wants it. It helps people stay sort of right sized. For most people, they would work the Twelve Steps and Twelve Traditions with their sponsor. The Twelve Concepts is something they might work with their sponsor or with something called A Service sponsor. When a person has been in service, either at intergroup or general service or some other form, they will find somebody who's more experienced. Possibly another GSR, an alternate DCM, a DCM or an officer of the area that will help guide them through those concepts so that when they are at area assemblies or even at their own district meetings, they're providing information in such a way that upholds the traditions and keeps AA running smoothly.</a:t>
            </a:r>
            <a:endParaRPr lang="en-US" sz="1400" dirty="0">
              <a:effectLst/>
              <a:latin typeface="Times New Roman" panose="02020603050405020304" pitchFamily="18" charset="0"/>
              <a:ea typeface="Times New Roman" panose="02020603050405020304" pitchFamily="18" charset="0"/>
            </a:endParaRPr>
          </a:p>
        </p:txBody>
      </p:sp>
      <p:sp>
        <p:nvSpPr>
          <p:cNvPr id="215" name="Google Shape;215;p1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828919" y="4261345"/>
            <a:ext cx="20727750" cy="2940390"/>
          </a:xfrm>
          <a:prstGeom prst="rect">
            <a:avLst/>
          </a:prstGeom>
          <a:noFill/>
          <a:ln>
            <a:noFill/>
          </a:ln>
        </p:spPr>
        <p:txBody>
          <a:bodyPr spcFirstLastPara="1" wrap="square" lIns="217725" tIns="108850" rIns="217725" bIns="108850" anchor="ctr" anchorCtr="0">
            <a:noAutofit/>
          </a:bodyPr>
          <a:lstStyle>
            <a:lvl1pPr lvl="0" algn="ctr">
              <a:spcBef>
                <a:spcPts val="0"/>
              </a:spcBef>
              <a:spcAft>
                <a:spcPts val="0"/>
              </a:spcAft>
              <a:buClr>
                <a:schemeClr val="dk2"/>
              </a:buClr>
              <a:buSzPts val="9000"/>
              <a:buFont typeface="Roboto"/>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3657838" y="7773300"/>
            <a:ext cx="17069912" cy="3505606"/>
          </a:xfrm>
          <a:prstGeom prst="rect">
            <a:avLst/>
          </a:prstGeom>
          <a:noFill/>
          <a:ln>
            <a:noFill/>
          </a:ln>
        </p:spPr>
        <p:txBody>
          <a:bodyPr spcFirstLastPara="1" wrap="square" lIns="217725" tIns="108850" rIns="217725" bIns="108850" anchor="t" anchorCtr="0">
            <a:normAutofit/>
          </a:bodyPr>
          <a:lstStyle>
            <a:lvl1pPr lvl="0" algn="ctr">
              <a:spcBef>
                <a:spcPts val="800"/>
              </a:spcBef>
              <a:spcAft>
                <a:spcPts val="0"/>
              </a:spcAft>
              <a:buClr>
                <a:srgbClr val="3B3B3B"/>
              </a:buClr>
              <a:buSzPts val="4000"/>
              <a:buNone/>
              <a:defRPr>
                <a:solidFill>
                  <a:srgbClr val="3B3B3B"/>
                </a:solidFill>
              </a:defRPr>
            </a:lvl1pPr>
            <a:lvl2pPr lvl="1" algn="ctr">
              <a:spcBef>
                <a:spcPts val="1340"/>
              </a:spcBef>
              <a:spcAft>
                <a:spcPts val="0"/>
              </a:spcAft>
              <a:buClr>
                <a:srgbClr val="888888"/>
              </a:buClr>
              <a:buSzPts val="6700"/>
              <a:buNone/>
              <a:defRPr>
                <a:solidFill>
                  <a:srgbClr val="888888"/>
                </a:solidFill>
              </a:defRPr>
            </a:lvl2pPr>
            <a:lvl3pPr lvl="2" algn="ctr">
              <a:spcBef>
                <a:spcPts val="1140"/>
              </a:spcBef>
              <a:spcAft>
                <a:spcPts val="0"/>
              </a:spcAft>
              <a:buClr>
                <a:srgbClr val="888888"/>
              </a:buClr>
              <a:buSzPts val="5700"/>
              <a:buNone/>
              <a:defRPr>
                <a:solidFill>
                  <a:srgbClr val="888888"/>
                </a:solidFill>
              </a:defRPr>
            </a:lvl3pPr>
            <a:lvl4pPr lvl="3" algn="ctr">
              <a:spcBef>
                <a:spcPts val="960"/>
              </a:spcBef>
              <a:spcAft>
                <a:spcPts val="0"/>
              </a:spcAft>
              <a:buClr>
                <a:srgbClr val="888888"/>
              </a:buClr>
              <a:buSzPts val="4800"/>
              <a:buNone/>
              <a:defRPr>
                <a:solidFill>
                  <a:srgbClr val="888888"/>
                </a:solidFill>
              </a:defRPr>
            </a:lvl4pPr>
            <a:lvl5pPr lvl="4" algn="ctr">
              <a:spcBef>
                <a:spcPts val="960"/>
              </a:spcBef>
              <a:spcAft>
                <a:spcPts val="0"/>
              </a:spcAft>
              <a:buClr>
                <a:srgbClr val="888888"/>
              </a:buClr>
              <a:buSzPts val="4800"/>
              <a:buNone/>
              <a:defRPr>
                <a:solidFill>
                  <a:srgbClr val="888888"/>
                </a:solidFill>
              </a:defRPr>
            </a:lvl5pPr>
            <a:lvl6pPr lvl="5" algn="ctr">
              <a:spcBef>
                <a:spcPts val="960"/>
              </a:spcBef>
              <a:spcAft>
                <a:spcPts val="0"/>
              </a:spcAft>
              <a:buClr>
                <a:srgbClr val="888888"/>
              </a:buClr>
              <a:buSzPts val="4800"/>
              <a:buNone/>
              <a:defRPr>
                <a:solidFill>
                  <a:srgbClr val="888888"/>
                </a:solidFill>
              </a:defRPr>
            </a:lvl6pPr>
            <a:lvl7pPr lvl="6" algn="ctr">
              <a:spcBef>
                <a:spcPts val="960"/>
              </a:spcBef>
              <a:spcAft>
                <a:spcPts val="0"/>
              </a:spcAft>
              <a:buClr>
                <a:srgbClr val="888888"/>
              </a:buClr>
              <a:buSzPts val="4800"/>
              <a:buNone/>
              <a:defRPr>
                <a:solidFill>
                  <a:srgbClr val="888888"/>
                </a:solidFill>
              </a:defRPr>
            </a:lvl7pPr>
            <a:lvl8pPr lvl="7" algn="ctr">
              <a:spcBef>
                <a:spcPts val="960"/>
              </a:spcBef>
              <a:spcAft>
                <a:spcPts val="0"/>
              </a:spcAft>
              <a:buClr>
                <a:srgbClr val="888888"/>
              </a:buClr>
              <a:buSzPts val="4800"/>
              <a:buNone/>
              <a:defRPr>
                <a:solidFill>
                  <a:srgbClr val="888888"/>
                </a:solidFill>
              </a:defRPr>
            </a:lvl8pPr>
            <a:lvl9pPr lvl="8" algn="ctr">
              <a:spcBef>
                <a:spcPts val="960"/>
              </a:spcBef>
              <a:spcAft>
                <a:spcPts val="0"/>
              </a:spcAft>
              <a:buClr>
                <a:srgbClr val="888888"/>
              </a:buClr>
              <a:buSzPts val="4800"/>
              <a:buNone/>
              <a:defRPr>
                <a:solidFill>
                  <a:srgbClr val="888888"/>
                </a:solidFill>
              </a:defRPr>
            </a:lvl9pPr>
          </a:lstStyle>
          <a:p>
            <a:endParaRPr/>
          </a:p>
        </p:txBody>
      </p:sp>
      <p:sp>
        <p:nvSpPr>
          <p:cNvPr id="18" name="Google Shape;18;p20"/>
          <p:cNvSpPr txBox="1">
            <a:spLocks noGrp="1"/>
          </p:cNvSpPr>
          <p:nvPr>
            <p:ph type="dt" idx="10"/>
          </p:nvPr>
        </p:nvSpPr>
        <p:spPr>
          <a:xfrm>
            <a:off x="1219279" y="12714173"/>
            <a:ext cx="5689971" cy="730335"/>
          </a:xfrm>
          <a:prstGeom prst="rect">
            <a:avLst/>
          </a:prstGeom>
          <a:noFill/>
          <a:ln>
            <a:noFill/>
          </a:ln>
        </p:spPr>
        <p:txBody>
          <a:bodyPr spcFirstLastPara="1" wrap="square" lIns="217725" tIns="108850" rIns="217725" bIns="108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8331743" y="12714173"/>
            <a:ext cx="7722103" cy="730335"/>
          </a:xfrm>
          <a:prstGeom prst="rect">
            <a:avLst/>
          </a:prstGeom>
          <a:noFill/>
          <a:ln>
            <a:noFill/>
          </a:ln>
        </p:spPr>
        <p:txBody>
          <a:bodyPr spcFirstLastPara="1" wrap="square" lIns="217725" tIns="108850" rIns="217725" bIns="108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e">
  <p:cSld name="Simple">
    <p:spTree>
      <p:nvGrpSpPr>
        <p:cNvPr id="1" name="Shape 21"/>
        <p:cNvGrpSpPr/>
        <p:nvPr/>
      </p:nvGrpSpPr>
      <p:grpSpPr>
        <a:xfrm>
          <a:off x="0" y="0"/>
          <a:ext cx="0" cy="0"/>
          <a:chOff x="0" y="0"/>
          <a:chExt cx="0" cy="0"/>
        </a:xfrm>
      </p:grpSpPr>
      <p:sp>
        <p:nvSpPr>
          <p:cNvPr id="22" name="Google Shape;22;p21"/>
          <p:cNvSpPr txBox="1">
            <a:spLocks noGrp="1"/>
          </p:cNvSpPr>
          <p:nvPr>
            <p:ph type="body" idx="1"/>
          </p:nvPr>
        </p:nvSpPr>
        <p:spPr>
          <a:xfrm>
            <a:off x="1219280" y="4266506"/>
            <a:ext cx="21947029" cy="7987240"/>
          </a:xfrm>
          <a:prstGeom prst="rect">
            <a:avLst/>
          </a:prstGeom>
          <a:noFill/>
          <a:ln>
            <a:noFill/>
          </a:ln>
        </p:spPr>
        <p:txBody>
          <a:bodyPr spcFirstLastPara="1" wrap="square" lIns="217725" tIns="108850" rIns="217725" bIns="108850" anchor="t" anchorCtr="0">
            <a:normAutofit/>
          </a:bodyPr>
          <a:lstStyle>
            <a:lvl1pPr marL="457200" lvl="0" indent="-228600" algn="just">
              <a:lnSpc>
                <a:spcPct val="85000"/>
              </a:lnSpc>
              <a:spcBef>
                <a:spcPts val="800"/>
              </a:spcBef>
              <a:spcAft>
                <a:spcPts val="0"/>
              </a:spcAft>
              <a:buClr>
                <a:srgbClr val="3B3B3B"/>
              </a:buClr>
              <a:buSzPts val="4000"/>
              <a:buFont typeface="Arial"/>
              <a:buNone/>
              <a:defRPr>
                <a:solidFill>
                  <a:srgbClr val="3B3B3B"/>
                </a:solidFill>
              </a:defRPr>
            </a:lvl1pPr>
            <a:lvl2pPr marL="914400" lvl="1" indent="-228600" algn="l">
              <a:spcBef>
                <a:spcPts val="600"/>
              </a:spcBef>
              <a:spcAft>
                <a:spcPts val="0"/>
              </a:spcAft>
              <a:buClr>
                <a:srgbClr val="3B3B3B"/>
              </a:buClr>
              <a:buSzPts val="3000"/>
              <a:buNone/>
              <a:defRPr sz="3000">
                <a:solidFill>
                  <a:srgbClr val="3B3B3B"/>
                </a:solidFill>
              </a:defRPr>
            </a:lvl2pPr>
            <a:lvl3pPr marL="1371600" lvl="2" indent="-228600" algn="l">
              <a:spcBef>
                <a:spcPts val="1140"/>
              </a:spcBef>
              <a:spcAft>
                <a:spcPts val="0"/>
              </a:spcAft>
              <a:buClr>
                <a:srgbClr val="3B3B3B"/>
              </a:buClr>
              <a:buSzPts val="5700"/>
              <a:buNone/>
              <a:defRPr>
                <a:solidFill>
                  <a:srgbClr val="3B3B3B"/>
                </a:solidFill>
              </a:defRPr>
            </a:lvl3pPr>
            <a:lvl4pPr marL="1828800" lvl="3" indent="-228600" algn="l">
              <a:spcBef>
                <a:spcPts val="960"/>
              </a:spcBef>
              <a:spcAft>
                <a:spcPts val="0"/>
              </a:spcAft>
              <a:buClr>
                <a:srgbClr val="3B3B3B"/>
              </a:buClr>
              <a:buSzPts val="4800"/>
              <a:buNone/>
              <a:defRPr>
                <a:solidFill>
                  <a:srgbClr val="3B3B3B"/>
                </a:solidFill>
              </a:defRPr>
            </a:lvl4pPr>
            <a:lvl5pPr marL="2286000" lvl="4" indent="-228600" algn="l">
              <a:spcBef>
                <a:spcPts val="960"/>
              </a:spcBef>
              <a:spcAft>
                <a:spcPts val="0"/>
              </a:spcAft>
              <a:buClr>
                <a:srgbClr val="3B3B3B"/>
              </a:buClr>
              <a:buSzPts val="4800"/>
              <a:buNone/>
              <a:defRPr>
                <a:solidFill>
                  <a:srgbClr val="3B3B3B"/>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1"/>
          <p:cNvSpPr txBox="1">
            <a:spLocks noGrp="1"/>
          </p:cNvSpPr>
          <p:nvPr>
            <p:ph type="body" idx="2"/>
          </p:nvPr>
        </p:nvSpPr>
        <p:spPr>
          <a:xfrm>
            <a:off x="1219200" y="2187203"/>
            <a:ext cx="21947188" cy="927175"/>
          </a:xfrm>
          <a:prstGeom prst="rect">
            <a:avLst/>
          </a:prstGeom>
          <a:noFill/>
          <a:ln>
            <a:noFill/>
          </a:ln>
        </p:spPr>
        <p:txBody>
          <a:bodyPr spcFirstLastPara="1" wrap="square" lIns="217725" tIns="108850" rIns="217725" bIns="108850" anchor="t" anchorCtr="0">
            <a:normAutofit/>
          </a:bodyPr>
          <a:lstStyle>
            <a:lvl1pPr marL="457200" lvl="0" indent="-228600" algn="ctr">
              <a:spcBef>
                <a:spcPts val="800"/>
              </a:spcBef>
              <a:spcAft>
                <a:spcPts val="0"/>
              </a:spcAft>
              <a:buClr>
                <a:schemeClr val="lt1"/>
              </a:buClr>
              <a:buSzPts val="4000"/>
              <a:buNone/>
              <a:defRPr sz="4000">
                <a:solidFill>
                  <a:schemeClr val="lt1"/>
                </a:solidFill>
              </a:defRPr>
            </a:lvl1pPr>
            <a:lvl2pPr marL="914400" lvl="1" indent="-342900" algn="l">
              <a:spcBef>
                <a:spcPts val="360"/>
              </a:spcBef>
              <a:spcAft>
                <a:spcPts val="0"/>
              </a:spcAft>
              <a:buClr>
                <a:srgbClr val="3B3B3B"/>
              </a:buClr>
              <a:buSzPts val="1800"/>
              <a:buChar char="–"/>
              <a:defRPr/>
            </a:lvl2pPr>
            <a:lvl3pPr marL="1371600" lvl="2" indent="-342900" algn="l">
              <a:spcBef>
                <a:spcPts val="360"/>
              </a:spcBef>
              <a:spcAft>
                <a:spcPts val="0"/>
              </a:spcAft>
              <a:buClr>
                <a:srgbClr val="3B3B3B"/>
              </a:buClr>
              <a:buSzPts val="1800"/>
              <a:buChar char="•"/>
              <a:defRPr/>
            </a:lvl3pPr>
            <a:lvl4pPr marL="1828800" lvl="3" indent="-342900" algn="l">
              <a:spcBef>
                <a:spcPts val="360"/>
              </a:spcBef>
              <a:spcAft>
                <a:spcPts val="0"/>
              </a:spcAft>
              <a:buClr>
                <a:srgbClr val="3B3B3B"/>
              </a:buClr>
              <a:buSzPts val="1800"/>
              <a:buChar char="–"/>
              <a:defRPr/>
            </a:lvl4pPr>
            <a:lvl5pPr marL="2286000" lvl="4" indent="-342900" algn="l">
              <a:spcBef>
                <a:spcPts val="360"/>
              </a:spcBef>
              <a:spcAft>
                <a:spcPts val="0"/>
              </a:spcAft>
              <a:buClr>
                <a:srgbClr val="3B3B3B"/>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1219279" y="12714173"/>
            <a:ext cx="5689971" cy="730335"/>
          </a:xfrm>
          <a:prstGeom prst="rect">
            <a:avLst/>
          </a:prstGeom>
          <a:noFill/>
          <a:ln>
            <a:noFill/>
          </a:ln>
        </p:spPr>
        <p:txBody>
          <a:bodyPr spcFirstLastPara="1" wrap="square" lIns="217725" tIns="108850" rIns="217725" bIns="108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8331743" y="12714173"/>
            <a:ext cx="7722103" cy="730335"/>
          </a:xfrm>
          <a:prstGeom prst="rect">
            <a:avLst/>
          </a:prstGeom>
          <a:noFill/>
          <a:ln>
            <a:noFill/>
          </a:ln>
        </p:spPr>
        <p:txBody>
          <a:bodyPr spcFirstLastPara="1" wrap="square" lIns="217725" tIns="108850" rIns="217725" bIns="108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lvl1pPr marL="0" lvl="0" indent="0" algn="r">
              <a:spcBef>
                <a:spcPts val="0"/>
              </a:spcBef>
              <a:buNone/>
              <a:defRPr sz="2800">
                <a:solidFill>
                  <a:schemeClr val="dk2"/>
                </a:solidFill>
                <a:latin typeface="Roboto"/>
                <a:ea typeface="Roboto"/>
                <a:cs typeface="Roboto"/>
                <a:sym typeface="Roboto"/>
              </a:defRPr>
            </a:lvl1pPr>
            <a:lvl2pPr marL="0" lvl="1" indent="0" algn="r">
              <a:spcBef>
                <a:spcPts val="0"/>
              </a:spcBef>
              <a:buNone/>
              <a:defRPr sz="2800">
                <a:solidFill>
                  <a:schemeClr val="dk2"/>
                </a:solidFill>
                <a:latin typeface="Roboto"/>
                <a:ea typeface="Roboto"/>
                <a:cs typeface="Roboto"/>
                <a:sym typeface="Roboto"/>
              </a:defRPr>
            </a:lvl2pPr>
            <a:lvl3pPr marL="0" lvl="2" indent="0" algn="r">
              <a:spcBef>
                <a:spcPts val="0"/>
              </a:spcBef>
              <a:buNone/>
              <a:defRPr sz="2800">
                <a:solidFill>
                  <a:schemeClr val="dk2"/>
                </a:solidFill>
                <a:latin typeface="Roboto"/>
                <a:ea typeface="Roboto"/>
                <a:cs typeface="Roboto"/>
                <a:sym typeface="Roboto"/>
              </a:defRPr>
            </a:lvl3pPr>
            <a:lvl4pPr marL="0" lvl="3" indent="0" algn="r">
              <a:spcBef>
                <a:spcPts val="0"/>
              </a:spcBef>
              <a:buNone/>
              <a:defRPr sz="2800">
                <a:solidFill>
                  <a:schemeClr val="dk2"/>
                </a:solidFill>
                <a:latin typeface="Roboto"/>
                <a:ea typeface="Roboto"/>
                <a:cs typeface="Roboto"/>
                <a:sym typeface="Roboto"/>
              </a:defRPr>
            </a:lvl4pPr>
            <a:lvl5pPr marL="0" lvl="4" indent="0" algn="r">
              <a:spcBef>
                <a:spcPts val="0"/>
              </a:spcBef>
              <a:buNone/>
              <a:defRPr sz="2800">
                <a:solidFill>
                  <a:schemeClr val="dk2"/>
                </a:solidFill>
                <a:latin typeface="Roboto"/>
                <a:ea typeface="Roboto"/>
                <a:cs typeface="Roboto"/>
                <a:sym typeface="Roboto"/>
              </a:defRPr>
            </a:lvl5pPr>
            <a:lvl6pPr marL="0" lvl="5" indent="0" algn="r">
              <a:spcBef>
                <a:spcPts val="0"/>
              </a:spcBef>
              <a:buNone/>
              <a:defRPr sz="2800">
                <a:solidFill>
                  <a:schemeClr val="dk2"/>
                </a:solidFill>
                <a:latin typeface="Roboto"/>
                <a:ea typeface="Roboto"/>
                <a:cs typeface="Roboto"/>
                <a:sym typeface="Roboto"/>
              </a:defRPr>
            </a:lvl6pPr>
            <a:lvl7pPr marL="0" lvl="6" indent="0" algn="r">
              <a:spcBef>
                <a:spcPts val="0"/>
              </a:spcBef>
              <a:buNone/>
              <a:defRPr sz="2800">
                <a:solidFill>
                  <a:schemeClr val="dk2"/>
                </a:solidFill>
                <a:latin typeface="Roboto"/>
                <a:ea typeface="Roboto"/>
                <a:cs typeface="Roboto"/>
                <a:sym typeface="Roboto"/>
              </a:defRPr>
            </a:lvl7pPr>
            <a:lvl8pPr marL="0" lvl="7" indent="0" algn="r">
              <a:spcBef>
                <a:spcPts val="0"/>
              </a:spcBef>
              <a:buNone/>
              <a:defRPr sz="2800">
                <a:solidFill>
                  <a:schemeClr val="dk2"/>
                </a:solidFill>
                <a:latin typeface="Roboto"/>
                <a:ea typeface="Roboto"/>
                <a:cs typeface="Roboto"/>
                <a:sym typeface="Roboto"/>
              </a:defRPr>
            </a:lvl8pPr>
            <a:lvl9pPr marL="0" lvl="8" indent="0" algn="r">
              <a:spcBef>
                <a:spcPts val="0"/>
              </a:spcBef>
              <a:buNone/>
              <a:defRPr sz="28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1219280" y="549339"/>
            <a:ext cx="21947029" cy="2286265"/>
          </a:xfrm>
          <a:prstGeom prst="rect">
            <a:avLst/>
          </a:prstGeom>
          <a:noFill/>
          <a:ln>
            <a:noFill/>
          </a:ln>
        </p:spPr>
        <p:txBody>
          <a:bodyPr spcFirstLastPara="1" wrap="square" lIns="217725" tIns="108850" rIns="217725" bIns="108850" anchor="ctr" anchorCtr="0">
            <a:noAutofit/>
          </a:bodyPr>
          <a:lstStyle>
            <a:lvl1pPr marR="0" lvl="0" algn="ctr" rtl="0">
              <a:spcBef>
                <a:spcPts val="0"/>
              </a:spcBef>
              <a:spcAft>
                <a:spcPts val="0"/>
              </a:spcAft>
              <a:buClr>
                <a:schemeClr val="dk2"/>
              </a:buClr>
              <a:buSzPts val="8000"/>
              <a:buFont typeface="Roboto"/>
              <a:buNone/>
              <a:defRPr sz="8000" b="0" i="0" u="none" strike="noStrike" cap="non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1219280" y="3200772"/>
            <a:ext cx="21947029" cy="9052974"/>
          </a:xfrm>
          <a:prstGeom prst="rect">
            <a:avLst/>
          </a:prstGeom>
          <a:noFill/>
          <a:ln>
            <a:noFill/>
          </a:ln>
        </p:spPr>
        <p:txBody>
          <a:bodyPr spcFirstLastPara="1" wrap="square" lIns="217725" tIns="108850" rIns="217725" bIns="108850" anchor="t" anchorCtr="0">
            <a:normAutofit/>
          </a:bodyPr>
          <a:lstStyle>
            <a:lvl1pPr marL="457200" marR="0" lvl="0" indent="-228600" algn="l" rtl="0">
              <a:spcBef>
                <a:spcPts val="800"/>
              </a:spcBef>
              <a:spcAft>
                <a:spcPts val="0"/>
              </a:spcAft>
              <a:buClr>
                <a:schemeClr val="dk2"/>
              </a:buClr>
              <a:buSzPts val="4000"/>
              <a:buFont typeface="Arial"/>
              <a:buNone/>
              <a:defRPr sz="4000" b="0" i="0" u="none" strike="noStrike" cap="none">
                <a:solidFill>
                  <a:schemeClr val="dk2"/>
                </a:solidFill>
                <a:latin typeface="Calibri"/>
                <a:ea typeface="Calibri"/>
                <a:cs typeface="Calibri"/>
                <a:sym typeface="Calibri"/>
              </a:defRPr>
            </a:lvl1pPr>
            <a:lvl2pPr marL="914400" marR="0" lvl="1" indent="-654050" algn="l" rtl="0">
              <a:spcBef>
                <a:spcPts val="1340"/>
              </a:spcBef>
              <a:spcAft>
                <a:spcPts val="0"/>
              </a:spcAft>
              <a:buClr>
                <a:srgbClr val="3B3B3B"/>
              </a:buClr>
              <a:buSzPts val="6700"/>
              <a:buFont typeface="Arial"/>
              <a:buChar char="–"/>
              <a:defRPr sz="6700" b="0" i="0" u="none" strike="noStrike" cap="none">
                <a:solidFill>
                  <a:srgbClr val="3B3B3B"/>
                </a:solidFill>
                <a:latin typeface="Calibri"/>
                <a:ea typeface="Calibri"/>
                <a:cs typeface="Calibri"/>
                <a:sym typeface="Calibri"/>
              </a:defRPr>
            </a:lvl2pPr>
            <a:lvl3pPr marL="1371600" marR="0" lvl="2" indent="-590550" algn="l" rtl="0">
              <a:spcBef>
                <a:spcPts val="1140"/>
              </a:spcBef>
              <a:spcAft>
                <a:spcPts val="0"/>
              </a:spcAft>
              <a:buClr>
                <a:srgbClr val="3B3B3B"/>
              </a:buClr>
              <a:buSzPts val="5700"/>
              <a:buFont typeface="Arial"/>
              <a:buChar char="•"/>
              <a:defRPr sz="5700" b="0" i="0" u="none" strike="noStrike" cap="none">
                <a:solidFill>
                  <a:srgbClr val="3B3B3B"/>
                </a:solidFill>
                <a:latin typeface="Calibri"/>
                <a:ea typeface="Calibri"/>
                <a:cs typeface="Calibri"/>
                <a:sym typeface="Calibri"/>
              </a:defRPr>
            </a:lvl3pPr>
            <a:lvl4pPr marL="1828800" marR="0" lvl="3" indent="-533400" algn="l" rtl="0">
              <a:spcBef>
                <a:spcPts val="960"/>
              </a:spcBef>
              <a:spcAft>
                <a:spcPts val="0"/>
              </a:spcAft>
              <a:buClr>
                <a:srgbClr val="3B3B3B"/>
              </a:buClr>
              <a:buSzPts val="4800"/>
              <a:buFont typeface="Arial"/>
              <a:buChar char="–"/>
              <a:defRPr sz="4800" b="0" i="0" u="none" strike="noStrike" cap="none">
                <a:solidFill>
                  <a:srgbClr val="3B3B3B"/>
                </a:solidFill>
                <a:latin typeface="Calibri"/>
                <a:ea typeface="Calibri"/>
                <a:cs typeface="Calibri"/>
                <a:sym typeface="Calibri"/>
              </a:defRPr>
            </a:lvl4pPr>
            <a:lvl5pPr marL="2286000" marR="0" lvl="4" indent="-533400" algn="l" rtl="0">
              <a:spcBef>
                <a:spcPts val="960"/>
              </a:spcBef>
              <a:spcAft>
                <a:spcPts val="0"/>
              </a:spcAft>
              <a:buClr>
                <a:srgbClr val="3B3B3B"/>
              </a:buClr>
              <a:buSzPts val="4800"/>
              <a:buFont typeface="Arial"/>
              <a:buChar char="»"/>
              <a:defRPr sz="4800" b="0" i="0" u="none" strike="noStrike" cap="none">
                <a:solidFill>
                  <a:srgbClr val="3B3B3B"/>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1219279" y="12714173"/>
            <a:ext cx="5689971" cy="730335"/>
          </a:xfrm>
          <a:prstGeom prst="rect">
            <a:avLst/>
          </a:prstGeom>
          <a:noFill/>
          <a:ln>
            <a:noFill/>
          </a:ln>
        </p:spPr>
        <p:txBody>
          <a:bodyPr spcFirstLastPara="1" wrap="square" lIns="217725" tIns="108850" rIns="217725" bIns="108850" anchor="ctr" anchorCtr="0">
            <a:noAutofit/>
          </a:bodyPr>
          <a:lstStyle>
            <a:lvl1pPr marR="0" lvl="0" algn="l" rtl="0">
              <a:spcBef>
                <a:spcPts val="0"/>
              </a:spcBef>
              <a:spcAft>
                <a:spcPts val="0"/>
              </a:spcAft>
              <a:buSzPts val="1400"/>
              <a:buNone/>
              <a:defRPr sz="2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8331743" y="12714173"/>
            <a:ext cx="7722103" cy="730335"/>
          </a:xfrm>
          <a:prstGeom prst="rect">
            <a:avLst/>
          </a:prstGeom>
          <a:noFill/>
          <a:ln>
            <a:noFill/>
          </a:ln>
        </p:spPr>
        <p:txBody>
          <a:bodyPr spcFirstLastPara="1" wrap="square" lIns="217725" tIns="108850" rIns="217725" bIns="108850" anchor="ctr" anchorCtr="0">
            <a:noAutofit/>
          </a:bodyPr>
          <a:lstStyle>
            <a:lvl1pPr marR="0" lvl="0" algn="ctr" rtl="0">
              <a:spcBef>
                <a:spcPts val="0"/>
              </a:spcBef>
              <a:spcAft>
                <a:spcPts val="0"/>
              </a:spcAft>
              <a:buSzPts val="1400"/>
              <a:buNone/>
              <a:defRPr sz="2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lvl1pPr marL="0" marR="0" lvl="0" indent="0" algn="r" rtl="0">
              <a:spcBef>
                <a:spcPts val="0"/>
              </a:spcBef>
              <a:buNone/>
              <a:defRPr sz="2800" b="0" i="0" u="none" strike="noStrike" cap="none">
                <a:solidFill>
                  <a:schemeClr val="dk2"/>
                </a:solidFill>
                <a:latin typeface="Roboto"/>
                <a:ea typeface="Roboto"/>
                <a:cs typeface="Roboto"/>
                <a:sym typeface="Roboto"/>
              </a:defRPr>
            </a:lvl1pPr>
            <a:lvl2pPr marL="0" marR="0" lvl="1" indent="0" algn="r" rtl="0">
              <a:spcBef>
                <a:spcPts val="0"/>
              </a:spcBef>
              <a:buNone/>
              <a:defRPr sz="2800" b="0" i="0" u="none" strike="noStrike" cap="none">
                <a:solidFill>
                  <a:schemeClr val="dk2"/>
                </a:solidFill>
                <a:latin typeface="Roboto"/>
                <a:ea typeface="Roboto"/>
                <a:cs typeface="Roboto"/>
                <a:sym typeface="Roboto"/>
              </a:defRPr>
            </a:lvl2pPr>
            <a:lvl3pPr marL="0" marR="0" lvl="2" indent="0" algn="r" rtl="0">
              <a:spcBef>
                <a:spcPts val="0"/>
              </a:spcBef>
              <a:buNone/>
              <a:defRPr sz="2800" b="0" i="0" u="none" strike="noStrike" cap="none">
                <a:solidFill>
                  <a:schemeClr val="dk2"/>
                </a:solidFill>
                <a:latin typeface="Roboto"/>
                <a:ea typeface="Roboto"/>
                <a:cs typeface="Roboto"/>
                <a:sym typeface="Roboto"/>
              </a:defRPr>
            </a:lvl3pPr>
            <a:lvl4pPr marL="0" marR="0" lvl="3" indent="0" algn="r" rtl="0">
              <a:spcBef>
                <a:spcPts val="0"/>
              </a:spcBef>
              <a:buNone/>
              <a:defRPr sz="2800" b="0" i="0" u="none" strike="noStrike" cap="none">
                <a:solidFill>
                  <a:schemeClr val="dk2"/>
                </a:solidFill>
                <a:latin typeface="Roboto"/>
                <a:ea typeface="Roboto"/>
                <a:cs typeface="Roboto"/>
                <a:sym typeface="Roboto"/>
              </a:defRPr>
            </a:lvl4pPr>
            <a:lvl5pPr marL="0" marR="0" lvl="4" indent="0" algn="r" rtl="0">
              <a:spcBef>
                <a:spcPts val="0"/>
              </a:spcBef>
              <a:buNone/>
              <a:defRPr sz="2800" b="0" i="0" u="none" strike="noStrike" cap="none">
                <a:solidFill>
                  <a:schemeClr val="dk2"/>
                </a:solidFill>
                <a:latin typeface="Roboto"/>
                <a:ea typeface="Roboto"/>
                <a:cs typeface="Roboto"/>
                <a:sym typeface="Roboto"/>
              </a:defRPr>
            </a:lvl5pPr>
            <a:lvl6pPr marL="0" marR="0" lvl="5" indent="0" algn="r" rtl="0">
              <a:spcBef>
                <a:spcPts val="0"/>
              </a:spcBef>
              <a:buNone/>
              <a:defRPr sz="2800" b="0" i="0" u="none" strike="noStrike" cap="none">
                <a:solidFill>
                  <a:schemeClr val="dk2"/>
                </a:solidFill>
                <a:latin typeface="Roboto"/>
                <a:ea typeface="Roboto"/>
                <a:cs typeface="Roboto"/>
                <a:sym typeface="Roboto"/>
              </a:defRPr>
            </a:lvl6pPr>
            <a:lvl7pPr marL="0" marR="0" lvl="6" indent="0" algn="r" rtl="0">
              <a:spcBef>
                <a:spcPts val="0"/>
              </a:spcBef>
              <a:buNone/>
              <a:defRPr sz="2800" b="0" i="0" u="none" strike="noStrike" cap="none">
                <a:solidFill>
                  <a:schemeClr val="dk2"/>
                </a:solidFill>
                <a:latin typeface="Roboto"/>
                <a:ea typeface="Roboto"/>
                <a:cs typeface="Roboto"/>
                <a:sym typeface="Roboto"/>
              </a:defRPr>
            </a:lvl7pPr>
            <a:lvl8pPr marL="0" marR="0" lvl="7" indent="0" algn="r" rtl="0">
              <a:spcBef>
                <a:spcPts val="0"/>
              </a:spcBef>
              <a:buNone/>
              <a:defRPr sz="2800" b="0" i="0" u="none" strike="noStrike" cap="none">
                <a:solidFill>
                  <a:schemeClr val="dk2"/>
                </a:solidFill>
                <a:latin typeface="Roboto"/>
                <a:ea typeface="Roboto"/>
                <a:cs typeface="Roboto"/>
                <a:sym typeface="Roboto"/>
              </a:defRPr>
            </a:lvl8pPr>
            <a:lvl9pPr marL="0" marR="0" lvl="8" indent="0" algn="r" rtl="0">
              <a:spcBef>
                <a:spcPts val="0"/>
              </a:spcBef>
              <a:buNone/>
              <a:defRPr sz="28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p:cNvSpPr/>
          <p:nvPr/>
        </p:nvSpPr>
        <p:spPr>
          <a:xfrm>
            <a:off x="-50" y="0"/>
            <a:ext cx="24385500" cy="14091188"/>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b="0" i="0" u="none" strike="noStrike" cap="none">
              <a:solidFill>
                <a:schemeClr val="dk1"/>
              </a:solidFill>
              <a:latin typeface="Calibri"/>
              <a:ea typeface="Calibri"/>
              <a:cs typeface="Calibri"/>
              <a:sym typeface="Calibri"/>
            </a:endParaRPr>
          </a:p>
        </p:txBody>
      </p:sp>
      <p:sp>
        <p:nvSpPr>
          <p:cNvPr id="32" name="Google Shape;32;p1"/>
          <p:cNvSpPr txBox="1"/>
          <p:nvPr/>
        </p:nvSpPr>
        <p:spPr>
          <a:xfrm>
            <a:off x="0" y="6570762"/>
            <a:ext cx="24385500" cy="255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8000" b="1">
              <a:solidFill>
                <a:schemeClr val="accent2"/>
              </a:solidFill>
              <a:latin typeface="Roboto"/>
              <a:ea typeface="Roboto"/>
              <a:cs typeface="Roboto"/>
              <a:sym typeface="Roboto"/>
            </a:endParaRPr>
          </a:p>
          <a:p>
            <a:pPr marL="0" marR="0" lvl="0" indent="0" algn="ctr" rtl="0">
              <a:spcBef>
                <a:spcPts val="0"/>
              </a:spcBef>
              <a:spcAft>
                <a:spcPts val="0"/>
              </a:spcAft>
              <a:buNone/>
            </a:pPr>
            <a:r>
              <a:rPr lang="fr-FR" sz="8000" b="1" i="0" u="none" strike="noStrike" cap="none">
                <a:solidFill>
                  <a:schemeClr val="accent2"/>
                </a:solidFill>
                <a:latin typeface="Roboto"/>
                <a:ea typeface="Roboto"/>
                <a:cs typeface="Roboto"/>
                <a:sym typeface="Roboto"/>
              </a:rPr>
              <a:t>General Service Representative</a:t>
            </a:r>
            <a:endParaRPr sz="7200" b="0" i="0" u="none" strike="noStrike" cap="none">
              <a:solidFill>
                <a:schemeClr val="accent2"/>
              </a:solidFill>
              <a:latin typeface="Calibri"/>
              <a:ea typeface="Calibri"/>
              <a:cs typeface="Calibri"/>
              <a:sym typeface="Calibri"/>
            </a:endParaRPr>
          </a:p>
        </p:txBody>
      </p:sp>
      <p:sp>
        <p:nvSpPr>
          <p:cNvPr id="33" name="Google Shape;33;p1"/>
          <p:cNvSpPr/>
          <p:nvPr/>
        </p:nvSpPr>
        <p:spPr>
          <a:xfrm rot="-2427123">
            <a:off x="19688704" y="9141080"/>
            <a:ext cx="3803785" cy="3803785"/>
          </a:xfrm>
          <a:prstGeom prst="wedgeEllipseCallout">
            <a:avLst>
              <a:gd name="adj1" fmla="val 2"/>
              <a:gd name="adj2" fmla="val 60938"/>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b="0" i="0" u="none" strike="noStrike" cap="none">
              <a:solidFill>
                <a:schemeClr val="dk2"/>
              </a:solidFill>
              <a:latin typeface="Calibri"/>
              <a:ea typeface="Calibri"/>
              <a:cs typeface="Calibri"/>
              <a:sym typeface="Calibri"/>
            </a:endParaRPr>
          </a:p>
        </p:txBody>
      </p:sp>
      <p:sp>
        <p:nvSpPr>
          <p:cNvPr id="34" name="Google Shape;34;p1"/>
          <p:cNvSpPr txBox="1"/>
          <p:nvPr/>
        </p:nvSpPr>
        <p:spPr>
          <a:xfrm>
            <a:off x="0" y="7578874"/>
            <a:ext cx="24385500" cy="2832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8900" b="1">
              <a:solidFill>
                <a:srgbClr val="FFFFFF"/>
              </a:solidFill>
              <a:latin typeface="Roboto"/>
              <a:ea typeface="Roboto"/>
              <a:cs typeface="Roboto"/>
              <a:sym typeface="Roboto"/>
            </a:endParaRPr>
          </a:p>
          <a:p>
            <a:pPr marL="0" marR="0" lvl="0" indent="0" algn="ctr" rtl="0">
              <a:spcBef>
                <a:spcPts val="0"/>
              </a:spcBef>
              <a:spcAft>
                <a:spcPts val="0"/>
              </a:spcAft>
              <a:buNone/>
            </a:pPr>
            <a:r>
              <a:rPr lang="fr-FR" sz="8900" b="1">
                <a:solidFill>
                  <a:srgbClr val="FFFFFF"/>
                </a:solidFill>
                <a:latin typeface="Roboto"/>
                <a:ea typeface="Roboto"/>
                <a:cs typeface="Roboto"/>
                <a:sym typeface="Roboto"/>
              </a:rPr>
              <a:t>Overview</a:t>
            </a:r>
            <a:endParaRPr sz="8900" b="0" i="0" u="none" strike="noStrike" cap="none">
              <a:solidFill>
                <a:srgbClr val="FFFFFF"/>
              </a:solidFill>
              <a:latin typeface="Calibri"/>
              <a:ea typeface="Calibri"/>
              <a:cs typeface="Calibri"/>
              <a:sym typeface="Calibri"/>
            </a:endParaRPr>
          </a:p>
        </p:txBody>
      </p:sp>
      <p:sp>
        <p:nvSpPr>
          <p:cNvPr id="35" name="Google Shape;35;p1"/>
          <p:cNvSpPr txBox="1"/>
          <p:nvPr/>
        </p:nvSpPr>
        <p:spPr>
          <a:xfrm rot="-829344">
            <a:off x="19793383" y="9985069"/>
            <a:ext cx="3528481" cy="1846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5700" b="1">
                <a:solidFill>
                  <a:schemeClr val="dk1"/>
                </a:solidFill>
                <a:latin typeface="Calibri"/>
                <a:ea typeface="Calibri"/>
                <a:cs typeface="Calibri"/>
                <a:sym typeface="Calibri"/>
              </a:rPr>
              <a:t>I’m a GSR </a:t>
            </a:r>
            <a:endParaRPr sz="5700" b="1">
              <a:solidFill>
                <a:schemeClr val="dk1"/>
              </a:solidFill>
              <a:latin typeface="Calibri"/>
              <a:ea typeface="Calibri"/>
              <a:cs typeface="Calibri"/>
              <a:sym typeface="Calibri"/>
            </a:endParaRPr>
          </a:p>
          <a:p>
            <a:pPr marL="0" marR="0" lvl="0" indent="0" algn="ctr" rtl="0">
              <a:spcBef>
                <a:spcPts val="0"/>
              </a:spcBef>
              <a:spcAft>
                <a:spcPts val="0"/>
              </a:spcAft>
              <a:buNone/>
            </a:pPr>
            <a:r>
              <a:rPr lang="fr-FR" sz="5700" b="1">
                <a:solidFill>
                  <a:schemeClr val="dk1"/>
                </a:solidFill>
                <a:latin typeface="Calibri"/>
                <a:ea typeface="Calibri"/>
                <a:cs typeface="Calibri"/>
                <a:sym typeface="Calibri"/>
              </a:rPr>
              <a:t>now what?</a:t>
            </a:r>
            <a:endParaRPr sz="5700" b="1" i="0" u="none" strike="noStrike" cap="none">
              <a:solidFill>
                <a:schemeClr val="dk1"/>
              </a:solidFill>
              <a:latin typeface="Calibri"/>
              <a:ea typeface="Calibri"/>
              <a:cs typeface="Calibri"/>
              <a:sym typeface="Calibri"/>
            </a:endParaRPr>
          </a:p>
        </p:txBody>
      </p:sp>
      <p:pic>
        <p:nvPicPr>
          <p:cNvPr id="36" name="Google Shape;36;p1"/>
          <p:cNvPicPr preferRelativeResize="0"/>
          <p:nvPr/>
        </p:nvPicPr>
        <p:blipFill rotWithShape="1">
          <a:blip r:embed="rId3">
            <a:alphaModFix/>
          </a:blip>
          <a:srcRect/>
          <a:stretch/>
        </p:blipFill>
        <p:spPr>
          <a:xfrm>
            <a:off x="10069663" y="3614201"/>
            <a:ext cx="3293952" cy="3277483"/>
          </a:xfrm>
          <a:prstGeom prst="rect">
            <a:avLst/>
          </a:prstGeom>
          <a:noFill/>
          <a:ln>
            <a:noFill/>
          </a:ln>
        </p:spPr>
      </p:pic>
      <p:sp>
        <p:nvSpPr>
          <p:cNvPr id="37" name="Google Shape;37;p1"/>
          <p:cNvSpPr txBox="1"/>
          <p:nvPr/>
        </p:nvSpPr>
        <p:spPr>
          <a:xfrm>
            <a:off x="21929675" y="11143925"/>
            <a:ext cx="252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8" name="Google Shape;38;p1"/>
          <p:cNvSpPr txBox="1"/>
          <p:nvPr/>
        </p:nvSpPr>
        <p:spPr>
          <a:xfrm>
            <a:off x="18013750" y="-1244675"/>
            <a:ext cx="205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9" name="Google Shape;39;p1"/>
          <p:cNvSpPr txBox="1"/>
          <p:nvPr/>
        </p:nvSpPr>
        <p:spPr>
          <a:xfrm>
            <a:off x="10587950" y="1634000"/>
            <a:ext cx="138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0" name="Google Shape;40;p1"/>
          <p:cNvSpPr txBox="1"/>
          <p:nvPr/>
        </p:nvSpPr>
        <p:spPr>
          <a:xfrm>
            <a:off x="6859175" y="1634000"/>
            <a:ext cx="14615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7200" b="1">
                <a:solidFill>
                  <a:srgbClr val="FFF4E8"/>
                </a:solidFill>
                <a:latin typeface="Roboto"/>
                <a:ea typeface="Roboto"/>
                <a:cs typeface="Roboto"/>
                <a:sym typeface="Roboto"/>
              </a:rPr>
              <a:t>North Carolina Area 51</a:t>
            </a:r>
            <a:endParaRPr sz="7200" b="1">
              <a:solidFill>
                <a:srgbClr val="FFF4E8"/>
              </a:solidFill>
              <a:latin typeface="Roboto"/>
              <a:ea typeface="Roboto"/>
              <a:cs typeface="Roboto"/>
              <a:sym typeface="Roboto"/>
            </a:endParaRPr>
          </a:p>
        </p:txBody>
      </p:sp>
      <p:sp>
        <p:nvSpPr>
          <p:cNvPr id="2" name="Title 1">
            <a:extLst>
              <a:ext uri="{FF2B5EF4-FFF2-40B4-BE49-F238E27FC236}">
                <a16:creationId xmlns:a16="http://schemas.microsoft.com/office/drawing/2014/main" id="{AD363287-A199-4B9A-85B9-ECA1310A4252}"/>
              </a:ext>
            </a:extLst>
          </p:cNvPr>
          <p:cNvSpPr>
            <a:spLocks noGrp="1"/>
          </p:cNvSpPr>
          <p:nvPr>
            <p:ph type="ctrTitle"/>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p:nvPr/>
        </p:nvSpPr>
        <p:spPr>
          <a:xfrm>
            <a:off x="1535610" y="692142"/>
            <a:ext cx="1812975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Literature</a:t>
            </a:r>
            <a:endParaRPr sz="8000" b="1">
              <a:solidFill>
                <a:schemeClr val="accent3"/>
              </a:solidFill>
              <a:latin typeface="Roboto"/>
              <a:ea typeface="Roboto"/>
              <a:cs typeface="Roboto"/>
              <a:sym typeface="Roboto"/>
            </a:endParaRPr>
          </a:p>
          <a:p>
            <a:pPr marL="0" marR="0" lvl="0" indent="0" algn="l" rtl="0">
              <a:spcBef>
                <a:spcPts val="0"/>
              </a:spcBef>
              <a:spcAft>
                <a:spcPts val="0"/>
              </a:spcAft>
              <a:buNone/>
            </a:pPr>
            <a:r>
              <a:rPr lang="fr-FR" sz="4800">
                <a:solidFill>
                  <a:schemeClr val="dk2"/>
                </a:solidFill>
                <a:latin typeface="Calibri"/>
                <a:ea typeface="Calibri"/>
                <a:cs typeface="Calibri"/>
                <a:sym typeface="Calibri"/>
              </a:rPr>
              <a:t>to help you get oriented</a:t>
            </a:r>
            <a:endParaRPr/>
          </a:p>
        </p:txBody>
      </p:sp>
      <p:sp>
        <p:nvSpPr>
          <p:cNvPr id="231" name="Google Shape;231;p14"/>
          <p:cNvSpPr/>
          <p:nvPr/>
        </p:nvSpPr>
        <p:spPr>
          <a:xfrm rot="5400000">
            <a:off x="2142436" y="5104135"/>
            <a:ext cx="3297165" cy="5486400"/>
          </a:xfrm>
          <a:prstGeom prst="corner">
            <a:avLst>
              <a:gd name="adj1" fmla="val 16120"/>
              <a:gd name="adj2" fmla="val 1611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lt1"/>
              </a:solidFill>
              <a:latin typeface="Calibri"/>
              <a:ea typeface="Calibri"/>
              <a:cs typeface="Calibri"/>
              <a:sym typeface="Calibri"/>
            </a:endParaRPr>
          </a:p>
        </p:txBody>
      </p:sp>
      <p:sp>
        <p:nvSpPr>
          <p:cNvPr id="232" name="Google Shape;232;p14"/>
          <p:cNvSpPr/>
          <p:nvPr/>
        </p:nvSpPr>
        <p:spPr>
          <a:xfrm>
            <a:off x="5832296" y="5210195"/>
            <a:ext cx="701011" cy="701011"/>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rot="5400000">
            <a:off x="8246852" y="3280336"/>
            <a:ext cx="3297165" cy="5486400"/>
          </a:xfrm>
          <a:prstGeom prst="corner">
            <a:avLst>
              <a:gd name="adj1" fmla="val 16120"/>
              <a:gd name="adj2" fmla="val 161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1937623" y="3340065"/>
            <a:ext cx="701011" cy="701011"/>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rot="5400000">
            <a:off x="14353739" y="1464858"/>
            <a:ext cx="3297165" cy="5486400"/>
          </a:xfrm>
          <a:prstGeom prst="corner">
            <a:avLst>
              <a:gd name="adj1" fmla="val 16120"/>
              <a:gd name="adj2" fmla="val 1611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8044511" y="1575920"/>
            <a:ext cx="701011" cy="701011"/>
          </a:xfrm>
          <a:prstGeom prst="triangle">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10</a:t>
            </a:fld>
            <a:endParaRPr/>
          </a:p>
        </p:txBody>
      </p:sp>
      <p:pic>
        <p:nvPicPr>
          <p:cNvPr id="238" name="Google Shape;238;p14" descr="Diagram&#10;&#10;Description automatically generated"/>
          <p:cNvPicPr preferRelativeResize="0"/>
          <p:nvPr/>
        </p:nvPicPr>
        <p:blipFill rotWithShape="1">
          <a:blip r:embed="rId3">
            <a:alphaModFix/>
          </a:blip>
          <a:srcRect b="44977"/>
          <a:stretch/>
        </p:blipFill>
        <p:spPr>
          <a:xfrm>
            <a:off x="1559665" y="6714778"/>
            <a:ext cx="4970094" cy="6310668"/>
          </a:xfrm>
          <a:prstGeom prst="rect">
            <a:avLst/>
          </a:prstGeom>
          <a:noFill/>
          <a:ln>
            <a:noFill/>
          </a:ln>
        </p:spPr>
      </p:pic>
      <p:pic>
        <p:nvPicPr>
          <p:cNvPr id="239" name="Google Shape;239;p14" descr="Icon&#10;&#10;Description automatically generated"/>
          <p:cNvPicPr preferRelativeResize="0"/>
          <p:nvPr/>
        </p:nvPicPr>
        <p:blipFill rotWithShape="1">
          <a:blip r:embed="rId4">
            <a:alphaModFix/>
          </a:blip>
          <a:srcRect b="29344"/>
          <a:stretch/>
        </p:blipFill>
        <p:spPr>
          <a:xfrm>
            <a:off x="7662395" y="4914579"/>
            <a:ext cx="4974336" cy="8110867"/>
          </a:xfrm>
          <a:prstGeom prst="rect">
            <a:avLst/>
          </a:prstGeom>
          <a:noFill/>
          <a:ln>
            <a:noFill/>
          </a:ln>
        </p:spPr>
      </p:pic>
      <p:sp>
        <p:nvSpPr>
          <p:cNvPr id="240" name="Google Shape;240;p14"/>
          <p:cNvSpPr/>
          <p:nvPr/>
        </p:nvSpPr>
        <p:spPr>
          <a:xfrm>
            <a:off x="14137010" y="9345363"/>
            <a:ext cx="1473871" cy="1473871"/>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accent2"/>
              </a:solidFill>
              <a:latin typeface="Calibri"/>
              <a:ea typeface="Calibri"/>
              <a:cs typeface="Calibri"/>
              <a:sym typeface="Calibri"/>
            </a:endParaRPr>
          </a:p>
        </p:txBody>
      </p:sp>
      <p:sp>
        <p:nvSpPr>
          <p:cNvPr id="241" name="Google Shape;241;p14"/>
          <p:cNvSpPr/>
          <p:nvPr/>
        </p:nvSpPr>
        <p:spPr>
          <a:xfrm>
            <a:off x="14497051" y="9739114"/>
            <a:ext cx="781417" cy="640080"/>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42" name="Google Shape;242;p14" descr="A picture containing text, sign&#10;&#10;Description automatically generated"/>
          <p:cNvPicPr preferRelativeResize="0"/>
          <p:nvPr/>
        </p:nvPicPr>
        <p:blipFill rotWithShape="1">
          <a:blip r:embed="rId5">
            <a:alphaModFix/>
          </a:blip>
          <a:srcRect b="12522"/>
          <a:stretch/>
        </p:blipFill>
        <p:spPr>
          <a:xfrm>
            <a:off x="13771186" y="3075567"/>
            <a:ext cx="4974336" cy="9975915"/>
          </a:xfrm>
          <a:prstGeom prst="rect">
            <a:avLst/>
          </a:prstGeom>
          <a:noFill/>
          <a:ln w="12700" cap="flat" cmpd="sng">
            <a:solidFill>
              <a:schemeClr val="dk1"/>
            </a:solidFill>
            <a:prstDash val="solid"/>
            <a:round/>
            <a:headEnd type="none" w="sm" len="sm"/>
            <a:tailEnd type="none" w="sm" len="sm"/>
          </a:ln>
        </p:spPr>
      </p:pic>
      <p:sp>
        <p:nvSpPr>
          <p:cNvPr id="243" name="Google Shape;243;p14"/>
          <p:cNvSpPr/>
          <p:nvPr/>
        </p:nvSpPr>
        <p:spPr>
          <a:xfrm>
            <a:off x="14857091" y="8370962"/>
            <a:ext cx="8712968" cy="2860384"/>
          </a:xfrm>
          <a:prstGeom prst="rect">
            <a:avLst/>
          </a:prstGeom>
          <a:solidFill>
            <a:schemeClr val="dk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44" name="Google Shape;244;p14"/>
          <p:cNvSpPr txBox="1"/>
          <p:nvPr/>
        </p:nvSpPr>
        <p:spPr>
          <a:xfrm>
            <a:off x="15433154" y="8731002"/>
            <a:ext cx="7931552" cy="21698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lt1"/>
                </a:solidFill>
                <a:latin typeface="Roboto"/>
                <a:ea typeface="Roboto"/>
                <a:cs typeface="Roboto"/>
                <a:sym typeface="Roboto"/>
              </a:rPr>
              <a:t>Ask your GSR Workshop Committee Chair to mail you these pamphlets—or find them online:</a:t>
            </a:r>
            <a:endParaRPr/>
          </a:p>
          <a:p>
            <a:pPr marL="342900" marR="0" lvl="0" indent="-342900" algn="l" rtl="0">
              <a:spcBef>
                <a:spcPts val="1800"/>
              </a:spcBef>
              <a:spcAft>
                <a:spcPts val="0"/>
              </a:spcAft>
              <a:buClr>
                <a:schemeClr val="lt1"/>
              </a:buClr>
              <a:buSzPts val="2200"/>
              <a:buFont typeface="Arial"/>
              <a:buChar char="•"/>
            </a:pPr>
            <a:r>
              <a:rPr lang="fr-FR" sz="2200">
                <a:solidFill>
                  <a:schemeClr val="lt1"/>
                </a:solidFill>
                <a:latin typeface="Roboto"/>
                <a:ea typeface="Roboto"/>
                <a:cs typeface="Roboto"/>
                <a:sym typeface="Roboto"/>
              </a:rPr>
              <a:t>https://www.aa.org/assets/en_US/p-19_gsr.pdf</a:t>
            </a:r>
            <a:endParaRPr/>
          </a:p>
          <a:p>
            <a:pPr marL="342900" marR="0" lvl="0" indent="-342900" algn="l" rtl="0">
              <a:spcBef>
                <a:spcPts val="600"/>
              </a:spcBef>
              <a:spcAft>
                <a:spcPts val="0"/>
              </a:spcAft>
              <a:buClr>
                <a:schemeClr val="lt1"/>
              </a:buClr>
              <a:buSzPts val="2200"/>
              <a:buFont typeface="Arial"/>
              <a:buChar char="•"/>
            </a:pPr>
            <a:r>
              <a:rPr lang="fr-FR" sz="2200">
                <a:solidFill>
                  <a:schemeClr val="lt1"/>
                </a:solidFill>
                <a:latin typeface="Roboto"/>
                <a:ea typeface="Roboto"/>
                <a:cs typeface="Roboto"/>
                <a:sym typeface="Roboto"/>
              </a:rPr>
              <a:t>https://www.aa.org/assets/en_US/p-18_InsideAA.pdf</a:t>
            </a:r>
            <a:endParaRPr/>
          </a:p>
          <a:p>
            <a:pPr marL="342900" marR="0" lvl="0" indent="-342900" algn="l" rtl="0">
              <a:spcBef>
                <a:spcPts val="600"/>
              </a:spcBef>
              <a:spcAft>
                <a:spcPts val="0"/>
              </a:spcAft>
              <a:buClr>
                <a:schemeClr val="lt1"/>
              </a:buClr>
              <a:buSzPts val="2200"/>
              <a:buFont typeface="Arial"/>
              <a:buChar char="•"/>
            </a:pPr>
            <a:r>
              <a:rPr lang="fr-FR" sz="2200">
                <a:solidFill>
                  <a:schemeClr val="lt1"/>
                </a:solidFill>
                <a:latin typeface="Roboto"/>
                <a:ea typeface="Roboto"/>
                <a:cs typeface="Roboto"/>
                <a:sym typeface="Roboto"/>
              </a:rPr>
              <a:t>https://www.aa.org/assets/en_us/p-16_theaagroup.pdf</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1535610" y="692142"/>
            <a:ext cx="1812975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Forms</a:t>
            </a:r>
            <a:endParaRPr/>
          </a:p>
          <a:p>
            <a:pPr marL="0" marR="0" lvl="0" indent="0" algn="l" rtl="0">
              <a:spcBef>
                <a:spcPts val="0"/>
              </a:spcBef>
              <a:spcAft>
                <a:spcPts val="0"/>
              </a:spcAft>
              <a:buNone/>
            </a:pPr>
            <a:r>
              <a:rPr lang="fr-FR" sz="4800">
                <a:solidFill>
                  <a:schemeClr val="dk2"/>
                </a:solidFill>
                <a:latin typeface="Calibri"/>
                <a:ea typeface="Calibri"/>
                <a:cs typeface="Calibri"/>
                <a:sym typeface="Calibri"/>
              </a:rPr>
              <a:t>for general service representatives</a:t>
            </a:r>
            <a:endParaRPr sz="5400" b="1">
              <a:solidFill>
                <a:schemeClr val="dk2"/>
              </a:solidFill>
              <a:latin typeface="Arial"/>
              <a:ea typeface="Arial"/>
              <a:cs typeface="Arial"/>
              <a:sym typeface="Arial"/>
            </a:endParaRPr>
          </a:p>
        </p:txBody>
      </p:sp>
      <p:sp>
        <p:nvSpPr>
          <p:cNvPr id="250" name="Google Shape;250;p15"/>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11</a:t>
            </a:fld>
            <a:endParaRPr/>
          </a:p>
        </p:txBody>
      </p:sp>
      <p:pic>
        <p:nvPicPr>
          <p:cNvPr id="251" name="Google Shape;251;p15" descr="Graphical user interface, text, application&#10;&#10;Description automatically generated"/>
          <p:cNvPicPr preferRelativeResize="0"/>
          <p:nvPr/>
        </p:nvPicPr>
        <p:blipFill rotWithShape="1">
          <a:blip r:embed="rId3">
            <a:alphaModFix/>
          </a:blip>
          <a:srcRect/>
          <a:stretch/>
        </p:blipFill>
        <p:spPr>
          <a:xfrm rot="-897523">
            <a:off x="2123753" y="4455062"/>
            <a:ext cx="7423608" cy="9601200"/>
          </a:xfrm>
          <a:prstGeom prst="rect">
            <a:avLst/>
          </a:prstGeom>
          <a:noFill/>
          <a:ln>
            <a:noFill/>
          </a:ln>
        </p:spPr>
      </p:pic>
      <p:sp>
        <p:nvSpPr>
          <p:cNvPr id="252" name="Google Shape;252;p15"/>
          <p:cNvSpPr/>
          <p:nvPr/>
        </p:nvSpPr>
        <p:spPr>
          <a:xfrm rot="7834519">
            <a:off x="6168607" y="4394642"/>
            <a:ext cx="3744416" cy="3744416"/>
          </a:xfrm>
          <a:prstGeom prst="wedgeEllipseCallout">
            <a:avLst>
              <a:gd name="adj1" fmla="val -10813"/>
              <a:gd name="adj2" fmla="val 6034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53" name="Google Shape;253;p15"/>
          <p:cNvSpPr txBox="1"/>
          <p:nvPr/>
        </p:nvSpPr>
        <p:spPr>
          <a:xfrm>
            <a:off x="6504162" y="5055301"/>
            <a:ext cx="3024335" cy="2536592"/>
          </a:xfrm>
          <a:prstGeom prst="rect">
            <a:avLst/>
          </a:prstGeom>
          <a:noFill/>
          <a:ln>
            <a:noFill/>
          </a:ln>
        </p:spPr>
        <p:txBody>
          <a:bodyPr spcFirstLastPara="1" wrap="square" lIns="91425" tIns="45700" rIns="91425" bIns="45700" anchor="t" anchorCtr="0">
            <a:spAutoFit/>
          </a:bodyPr>
          <a:lstStyle/>
          <a:p>
            <a:pPr marL="0" marR="0" lvl="0" indent="0" algn="ctr" rtl="0">
              <a:lnSpc>
                <a:spcPct val="106666"/>
              </a:lnSpc>
              <a:spcBef>
                <a:spcPts val="0"/>
              </a:spcBef>
              <a:spcAft>
                <a:spcPts val="0"/>
              </a:spcAft>
              <a:buNone/>
            </a:pPr>
            <a:r>
              <a:rPr lang="fr-FR" sz="2500">
                <a:solidFill>
                  <a:schemeClr val="dk2"/>
                </a:solidFill>
                <a:latin typeface="Calibri"/>
                <a:ea typeface="Calibri"/>
                <a:cs typeface="Calibri"/>
                <a:sym typeface="Calibri"/>
              </a:rPr>
              <a:t>Use the </a:t>
            </a:r>
            <a:r>
              <a:rPr lang="fr-FR" sz="3000" b="1">
                <a:solidFill>
                  <a:schemeClr val="accent6"/>
                </a:solidFill>
                <a:latin typeface="Calibri"/>
                <a:ea typeface="Calibri"/>
                <a:cs typeface="Calibri"/>
                <a:sym typeface="Calibri"/>
              </a:rPr>
              <a:t>CHANGE</a:t>
            </a:r>
            <a:r>
              <a:rPr lang="fr-FR" sz="2500">
                <a:solidFill>
                  <a:schemeClr val="dk2"/>
                </a:solidFill>
                <a:latin typeface="Calibri"/>
                <a:ea typeface="Calibri"/>
                <a:cs typeface="Calibri"/>
                <a:sym typeface="Calibri"/>
              </a:rPr>
              <a:t> form to report </a:t>
            </a:r>
            <a:br>
              <a:rPr lang="fr-FR" sz="2500">
                <a:solidFill>
                  <a:schemeClr val="dk2"/>
                </a:solidFill>
                <a:latin typeface="Calibri"/>
                <a:ea typeface="Calibri"/>
                <a:cs typeface="Calibri"/>
                <a:sym typeface="Calibri"/>
              </a:rPr>
            </a:br>
            <a:r>
              <a:rPr lang="fr-FR" sz="2500">
                <a:solidFill>
                  <a:schemeClr val="dk2"/>
                </a:solidFill>
                <a:latin typeface="Calibri"/>
                <a:ea typeface="Calibri"/>
                <a:cs typeface="Calibri"/>
                <a:sym typeface="Calibri"/>
              </a:rPr>
              <a:t>that you’re </a:t>
            </a:r>
            <a:r>
              <a:rPr lang="fr-FR" sz="2500" u="sng">
                <a:solidFill>
                  <a:schemeClr val="dk2"/>
                </a:solidFill>
                <a:latin typeface="Calibri"/>
                <a:ea typeface="Calibri"/>
                <a:cs typeface="Calibri"/>
                <a:sym typeface="Calibri"/>
              </a:rPr>
              <a:t>replacing</a:t>
            </a:r>
            <a:r>
              <a:rPr lang="fr-FR" sz="2500">
                <a:solidFill>
                  <a:schemeClr val="dk2"/>
                </a:solidFill>
                <a:latin typeface="Calibri"/>
                <a:ea typeface="Calibri"/>
                <a:cs typeface="Calibri"/>
                <a:sym typeface="Calibri"/>
              </a:rPr>
              <a:t> another GSR (or </a:t>
            </a:r>
            <a:br>
              <a:rPr lang="fr-FR" sz="2500">
                <a:solidFill>
                  <a:schemeClr val="dk2"/>
                </a:solidFill>
                <a:latin typeface="Calibri"/>
                <a:ea typeface="Calibri"/>
                <a:cs typeface="Calibri"/>
                <a:sym typeface="Calibri"/>
              </a:rPr>
            </a:br>
            <a:r>
              <a:rPr lang="fr-FR" sz="2500">
                <a:solidFill>
                  <a:schemeClr val="dk2"/>
                </a:solidFill>
                <a:latin typeface="Calibri"/>
                <a:ea typeface="Calibri"/>
                <a:cs typeface="Calibri"/>
                <a:sym typeface="Calibri"/>
              </a:rPr>
              <a:t>that you’re the </a:t>
            </a:r>
            <a:br>
              <a:rPr lang="fr-FR" sz="2500">
                <a:solidFill>
                  <a:schemeClr val="dk2"/>
                </a:solidFill>
                <a:latin typeface="Calibri"/>
                <a:ea typeface="Calibri"/>
                <a:cs typeface="Calibri"/>
                <a:sym typeface="Calibri"/>
              </a:rPr>
            </a:br>
            <a:r>
              <a:rPr lang="fr-FR" sz="2500" u="sng">
                <a:solidFill>
                  <a:schemeClr val="dk2"/>
                </a:solidFill>
                <a:latin typeface="Calibri"/>
                <a:ea typeface="Calibri"/>
                <a:cs typeface="Calibri"/>
                <a:sym typeface="Calibri"/>
              </a:rPr>
              <a:t>new</a:t>
            </a:r>
            <a:r>
              <a:rPr lang="fr-FR" sz="2500">
                <a:solidFill>
                  <a:schemeClr val="dk2"/>
                </a:solidFill>
                <a:latin typeface="Calibri"/>
                <a:ea typeface="Calibri"/>
                <a:cs typeface="Calibri"/>
                <a:sym typeface="Calibri"/>
              </a:rPr>
              <a:t> GSR).</a:t>
            </a:r>
            <a:endParaRPr/>
          </a:p>
        </p:txBody>
      </p:sp>
      <p:sp>
        <p:nvSpPr>
          <p:cNvPr id="254" name="Google Shape;254;p15"/>
          <p:cNvSpPr txBox="1"/>
          <p:nvPr/>
        </p:nvSpPr>
        <p:spPr>
          <a:xfrm>
            <a:off x="15825248" y="1249039"/>
            <a:ext cx="8096727"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a:solidFill>
                  <a:schemeClr val="dk2"/>
                </a:solidFill>
                <a:latin typeface="Calibri"/>
                <a:ea typeface="Calibri"/>
                <a:cs typeface="Calibri"/>
                <a:sym typeface="Calibri"/>
              </a:rPr>
              <a:t>Your DCM can help you fill </a:t>
            </a:r>
            <a:br>
              <a:rPr lang="fr-FR" sz="3600">
                <a:solidFill>
                  <a:schemeClr val="dk2"/>
                </a:solidFill>
                <a:latin typeface="Calibri"/>
                <a:ea typeface="Calibri"/>
                <a:cs typeface="Calibri"/>
                <a:sym typeface="Calibri"/>
              </a:rPr>
            </a:br>
            <a:r>
              <a:rPr lang="fr-FR" sz="3600">
                <a:solidFill>
                  <a:schemeClr val="dk2"/>
                </a:solidFill>
                <a:latin typeface="Calibri"/>
                <a:ea typeface="Calibri"/>
                <a:cs typeface="Calibri"/>
                <a:sym typeface="Calibri"/>
              </a:rPr>
              <a:t>these out. Please email your form </a:t>
            </a:r>
            <a:br>
              <a:rPr lang="fr-FR" sz="3600">
                <a:solidFill>
                  <a:schemeClr val="dk2"/>
                </a:solidFill>
                <a:latin typeface="Calibri"/>
                <a:ea typeface="Calibri"/>
                <a:cs typeface="Calibri"/>
                <a:sym typeface="Calibri"/>
              </a:rPr>
            </a:br>
            <a:r>
              <a:rPr lang="fr-FR" sz="3600">
                <a:solidFill>
                  <a:schemeClr val="dk2"/>
                </a:solidFill>
                <a:latin typeface="Calibri"/>
                <a:ea typeface="Calibri"/>
                <a:cs typeface="Calibri"/>
                <a:sym typeface="Calibri"/>
              </a:rPr>
              <a:t>to </a:t>
            </a:r>
            <a:r>
              <a:rPr lang="fr-FR" sz="3600" i="1">
                <a:solidFill>
                  <a:schemeClr val="dk2"/>
                </a:solidFill>
                <a:latin typeface="Calibri"/>
                <a:ea typeface="Calibri"/>
                <a:cs typeface="Calibri"/>
                <a:sym typeface="Calibri"/>
              </a:rPr>
              <a:t>registrarsia21@gmail.com </a:t>
            </a:r>
            <a:br>
              <a:rPr lang="fr-FR" sz="3600" i="1">
                <a:solidFill>
                  <a:schemeClr val="dk2"/>
                </a:solidFill>
                <a:latin typeface="Calibri"/>
                <a:ea typeface="Calibri"/>
                <a:cs typeface="Calibri"/>
                <a:sym typeface="Calibri"/>
              </a:rPr>
            </a:br>
            <a:r>
              <a:rPr lang="fr-FR" sz="3600">
                <a:solidFill>
                  <a:schemeClr val="dk2"/>
                </a:solidFill>
                <a:latin typeface="Calibri"/>
                <a:ea typeface="Calibri"/>
                <a:cs typeface="Calibri"/>
                <a:sym typeface="Calibri"/>
              </a:rPr>
              <a:t>and to </a:t>
            </a:r>
            <a:r>
              <a:rPr lang="fr-FR" sz="3600" i="1">
                <a:solidFill>
                  <a:schemeClr val="dk2"/>
                </a:solidFill>
                <a:latin typeface="Calibri"/>
                <a:ea typeface="Calibri"/>
                <a:cs typeface="Calibri"/>
                <a:sym typeface="Calibri"/>
              </a:rPr>
              <a:t>records@aa.org</a:t>
            </a:r>
            <a:endParaRPr sz="3600" i="1">
              <a:solidFill>
                <a:schemeClr val="dk2"/>
              </a:solidFill>
              <a:latin typeface="Calibri"/>
              <a:ea typeface="Calibri"/>
              <a:cs typeface="Calibri"/>
              <a:sym typeface="Calibri"/>
            </a:endParaRPr>
          </a:p>
        </p:txBody>
      </p:sp>
      <p:pic>
        <p:nvPicPr>
          <p:cNvPr id="255" name="Google Shape;255;p15" descr="Table&#10;&#10;Description automatically generated"/>
          <p:cNvPicPr preferRelativeResize="0"/>
          <p:nvPr/>
        </p:nvPicPr>
        <p:blipFill rotWithShape="1">
          <a:blip r:embed="rId4">
            <a:alphaModFix/>
          </a:blip>
          <a:srcRect/>
          <a:stretch/>
        </p:blipFill>
        <p:spPr>
          <a:xfrm rot="717593">
            <a:off x="12103852" y="3478130"/>
            <a:ext cx="7442792" cy="9601200"/>
          </a:xfrm>
          <a:prstGeom prst="rect">
            <a:avLst/>
          </a:prstGeom>
          <a:noFill/>
          <a:ln>
            <a:noFill/>
          </a:ln>
        </p:spPr>
      </p:pic>
      <p:sp>
        <p:nvSpPr>
          <p:cNvPr id="256" name="Google Shape;256;p15"/>
          <p:cNvSpPr/>
          <p:nvPr/>
        </p:nvSpPr>
        <p:spPr>
          <a:xfrm rot="-5615642">
            <a:off x="11412326" y="1524495"/>
            <a:ext cx="3744416" cy="3744416"/>
          </a:xfrm>
          <a:prstGeom prst="wedgeEllipseCallout">
            <a:avLst>
              <a:gd name="adj1" fmla="val -10813"/>
              <a:gd name="adj2" fmla="val 6034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57" name="Google Shape;257;p15"/>
          <p:cNvSpPr txBox="1"/>
          <p:nvPr/>
        </p:nvSpPr>
        <p:spPr>
          <a:xfrm>
            <a:off x="11952386" y="2318997"/>
            <a:ext cx="2664296" cy="209288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fr-FR" sz="2500">
                <a:solidFill>
                  <a:schemeClr val="dk2"/>
                </a:solidFill>
                <a:latin typeface="Calibri"/>
                <a:ea typeface="Calibri"/>
                <a:cs typeface="Calibri"/>
                <a:sym typeface="Calibri"/>
              </a:rPr>
              <a:t>Use the </a:t>
            </a:r>
            <a:br>
              <a:rPr lang="fr-FR" sz="2500">
                <a:solidFill>
                  <a:schemeClr val="dk2"/>
                </a:solidFill>
                <a:latin typeface="Calibri"/>
                <a:ea typeface="Calibri"/>
                <a:cs typeface="Calibri"/>
                <a:sym typeface="Calibri"/>
              </a:rPr>
            </a:br>
            <a:r>
              <a:rPr lang="fr-FR" sz="2500" b="1">
                <a:solidFill>
                  <a:srgbClr val="FFFF00"/>
                </a:solidFill>
                <a:latin typeface="Calibri"/>
                <a:ea typeface="Calibri"/>
                <a:cs typeface="Calibri"/>
                <a:sym typeface="Calibri"/>
              </a:rPr>
              <a:t>NEW GROUP</a:t>
            </a:r>
            <a:r>
              <a:rPr lang="fr-FR" sz="2500">
                <a:solidFill>
                  <a:srgbClr val="FFFF00"/>
                </a:solidFill>
                <a:latin typeface="Calibri"/>
                <a:ea typeface="Calibri"/>
                <a:cs typeface="Calibri"/>
                <a:sym typeface="Calibri"/>
              </a:rPr>
              <a:t> </a:t>
            </a:r>
            <a:br>
              <a:rPr lang="fr-FR" sz="2500">
                <a:solidFill>
                  <a:srgbClr val="FFFF00"/>
                </a:solidFill>
                <a:latin typeface="Calibri"/>
                <a:ea typeface="Calibri"/>
                <a:cs typeface="Calibri"/>
                <a:sym typeface="Calibri"/>
              </a:rPr>
            </a:br>
            <a:r>
              <a:rPr lang="fr-FR" sz="2500">
                <a:solidFill>
                  <a:schemeClr val="dk2"/>
                </a:solidFill>
                <a:latin typeface="Calibri"/>
                <a:ea typeface="Calibri"/>
                <a:cs typeface="Calibri"/>
                <a:sym typeface="Calibri"/>
              </a:rPr>
              <a:t>form to report </a:t>
            </a:r>
            <a:br>
              <a:rPr lang="fr-FR" sz="2500">
                <a:solidFill>
                  <a:schemeClr val="dk2"/>
                </a:solidFill>
                <a:latin typeface="Calibri"/>
                <a:ea typeface="Calibri"/>
                <a:cs typeface="Calibri"/>
                <a:sym typeface="Calibri"/>
              </a:rPr>
            </a:br>
            <a:r>
              <a:rPr lang="fr-FR" sz="2500">
                <a:solidFill>
                  <a:schemeClr val="dk2"/>
                </a:solidFill>
                <a:latin typeface="Calibri"/>
                <a:ea typeface="Calibri"/>
                <a:cs typeface="Calibri"/>
                <a:sym typeface="Calibri"/>
              </a:rPr>
              <a:t>a </a:t>
            </a:r>
            <a:r>
              <a:rPr lang="fr-FR" sz="2500" u="sng">
                <a:solidFill>
                  <a:schemeClr val="dk2"/>
                </a:solidFill>
                <a:latin typeface="Calibri"/>
                <a:ea typeface="Calibri"/>
                <a:cs typeface="Calibri"/>
                <a:sym typeface="Calibri"/>
              </a:rPr>
              <a:t>new AA group </a:t>
            </a:r>
            <a:r>
              <a:rPr lang="fr-FR" sz="2500">
                <a:solidFill>
                  <a:schemeClr val="dk2"/>
                </a:solidFill>
                <a:latin typeface="Calibri"/>
                <a:ea typeface="Calibri"/>
                <a:cs typeface="Calibri"/>
                <a:sym typeface="Calibri"/>
              </a:rPr>
              <a:t>that’s forming</a:t>
            </a:r>
            <a:endParaRPr/>
          </a:p>
        </p:txBody>
      </p:sp>
      <p:sp>
        <p:nvSpPr>
          <p:cNvPr id="258" name="Google Shape;258;p15"/>
          <p:cNvSpPr/>
          <p:nvPr/>
        </p:nvSpPr>
        <p:spPr>
          <a:xfrm>
            <a:off x="14857091" y="8731002"/>
            <a:ext cx="8712968" cy="2860384"/>
          </a:xfrm>
          <a:prstGeom prst="rect">
            <a:avLst/>
          </a:prstGeom>
          <a:solidFill>
            <a:schemeClr val="dk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59" name="Google Shape;259;p15"/>
          <p:cNvSpPr/>
          <p:nvPr/>
        </p:nvSpPr>
        <p:spPr>
          <a:xfrm>
            <a:off x="14137010" y="9345363"/>
            <a:ext cx="1473871" cy="1473871"/>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accent2"/>
              </a:solidFill>
              <a:latin typeface="Calibri"/>
              <a:ea typeface="Calibri"/>
              <a:cs typeface="Calibri"/>
              <a:sym typeface="Calibri"/>
            </a:endParaRPr>
          </a:p>
        </p:txBody>
      </p:sp>
      <p:sp>
        <p:nvSpPr>
          <p:cNvPr id="260" name="Google Shape;260;p15"/>
          <p:cNvSpPr txBox="1"/>
          <p:nvPr/>
        </p:nvSpPr>
        <p:spPr>
          <a:xfrm>
            <a:off x="15638508" y="9285868"/>
            <a:ext cx="7931552" cy="1677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dirty="0" err="1">
                <a:solidFill>
                  <a:schemeClr val="lt1"/>
                </a:solidFill>
                <a:latin typeface="Roboto"/>
                <a:ea typeface="Roboto"/>
                <a:cs typeface="Roboto"/>
                <a:sym typeface="Roboto"/>
              </a:rPr>
              <a:t>Ask</a:t>
            </a:r>
            <a:r>
              <a:rPr lang="fr-FR" sz="2200" dirty="0">
                <a:solidFill>
                  <a:schemeClr val="lt1"/>
                </a:solidFill>
                <a:latin typeface="Roboto"/>
                <a:ea typeface="Roboto"/>
                <a:cs typeface="Roboto"/>
                <a:sym typeface="Roboto"/>
              </a:rPr>
              <a:t> </a:t>
            </a:r>
            <a:r>
              <a:rPr lang="fr-FR" sz="2200" dirty="0" err="1">
                <a:solidFill>
                  <a:schemeClr val="lt1"/>
                </a:solidFill>
                <a:latin typeface="Roboto"/>
                <a:ea typeface="Roboto"/>
                <a:cs typeface="Roboto"/>
                <a:sym typeface="Roboto"/>
              </a:rPr>
              <a:t>your</a:t>
            </a:r>
            <a:r>
              <a:rPr lang="fr-FR" sz="2200" dirty="0">
                <a:solidFill>
                  <a:schemeClr val="lt1"/>
                </a:solidFill>
                <a:latin typeface="Roboto"/>
                <a:ea typeface="Roboto"/>
                <a:cs typeface="Roboto"/>
                <a:sym typeface="Roboto"/>
              </a:rPr>
              <a:t> GSR Workshop Committee Chair to mail </a:t>
            </a:r>
            <a:r>
              <a:rPr lang="fr-FR" sz="2200" dirty="0" err="1">
                <a:solidFill>
                  <a:schemeClr val="lt1"/>
                </a:solidFill>
                <a:latin typeface="Roboto"/>
                <a:ea typeface="Roboto"/>
                <a:cs typeface="Roboto"/>
                <a:sym typeface="Roboto"/>
              </a:rPr>
              <a:t>you</a:t>
            </a:r>
            <a:r>
              <a:rPr lang="fr-FR" sz="2200" dirty="0">
                <a:solidFill>
                  <a:schemeClr val="lt1"/>
                </a:solidFill>
                <a:latin typeface="Roboto"/>
                <a:ea typeface="Roboto"/>
                <a:cs typeface="Roboto"/>
                <a:sym typeface="Roboto"/>
              </a:rPr>
              <a:t> </a:t>
            </a:r>
            <a:r>
              <a:rPr lang="fr-FR" sz="2200" dirty="0" err="1">
                <a:solidFill>
                  <a:schemeClr val="lt1"/>
                </a:solidFill>
                <a:latin typeface="Roboto"/>
                <a:ea typeface="Roboto"/>
                <a:cs typeface="Roboto"/>
                <a:sym typeface="Roboto"/>
              </a:rPr>
              <a:t>these</a:t>
            </a:r>
            <a:r>
              <a:rPr lang="fr-FR" sz="2200" dirty="0">
                <a:solidFill>
                  <a:schemeClr val="lt1"/>
                </a:solidFill>
                <a:latin typeface="Roboto"/>
                <a:ea typeface="Roboto"/>
                <a:cs typeface="Roboto"/>
                <a:sym typeface="Roboto"/>
              </a:rPr>
              <a:t> </a:t>
            </a:r>
            <a:r>
              <a:rPr lang="fr-FR" sz="2200" dirty="0" err="1">
                <a:solidFill>
                  <a:schemeClr val="lt1"/>
                </a:solidFill>
                <a:latin typeface="Roboto"/>
                <a:ea typeface="Roboto"/>
                <a:cs typeface="Roboto"/>
                <a:sym typeface="Roboto"/>
              </a:rPr>
              <a:t>forms</a:t>
            </a:r>
            <a:r>
              <a:rPr lang="fr-FR" sz="2200" dirty="0">
                <a:solidFill>
                  <a:schemeClr val="lt1"/>
                </a:solidFill>
                <a:latin typeface="Roboto"/>
                <a:ea typeface="Roboto"/>
                <a:cs typeface="Roboto"/>
                <a:sym typeface="Roboto"/>
              </a:rPr>
              <a:t>—or </a:t>
            </a:r>
            <a:r>
              <a:rPr lang="fr-FR" sz="2200" dirty="0" err="1">
                <a:solidFill>
                  <a:schemeClr val="lt1"/>
                </a:solidFill>
                <a:latin typeface="Roboto"/>
                <a:ea typeface="Roboto"/>
                <a:cs typeface="Roboto"/>
                <a:sym typeface="Roboto"/>
              </a:rPr>
              <a:t>find</a:t>
            </a:r>
            <a:r>
              <a:rPr lang="fr-FR" sz="2200" dirty="0">
                <a:solidFill>
                  <a:schemeClr val="lt1"/>
                </a:solidFill>
                <a:latin typeface="Roboto"/>
                <a:ea typeface="Roboto"/>
                <a:cs typeface="Roboto"/>
                <a:sym typeface="Roboto"/>
              </a:rPr>
              <a:t> </a:t>
            </a:r>
            <a:r>
              <a:rPr lang="fr-FR" sz="2200" dirty="0" err="1">
                <a:solidFill>
                  <a:schemeClr val="lt1"/>
                </a:solidFill>
                <a:latin typeface="Roboto"/>
                <a:ea typeface="Roboto"/>
                <a:cs typeface="Roboto"/>
                <a:sym typeface="Roboto"/>
              </a:rPr>
              <a:t>them</a:t>
            </a:r>
            <a:r>
              <a:rPr lang="fr-FR" sz="2200" dirty="0">
                <a:solidFill>
                  <a:schemeClr val="lt1"/>
                </a:solidFill>
                <a:latin typeface="Roboto"/>
                <a:ea typeface="Roboto"/>
                <a:cs typeface="Roboto"/>
                <a:sym typeface="Roboto"/>
              </a:rPr>
              <a:t> online:</a:t>
            </a:r>
            <a:endParaRPr dirty="0"/>
          </a:p>
          <a:p>
            <a:pPr marL="342900" marR="0" lvl="0" indent="-342900" algn="l" rtl="0">
              <a:spcBef>
                <a:spcPts val="1800"/>
              </a:spcBef>
              <a:spcAft>
                <a:spcPts val="0"/>
              </a:spcAft>
              <a:buClr>
                <a:schemeClr val="lt1"/>
              </a:buClr>
              <a:buSzPts val="2200"/>
              <a:buFont typeface="Arial"/>
              <a:buChar char="•"/>
            </a:pPr>
            <a:r>
              <a:rPr lang="fr-FR" sz="2200" dirty="0">
                <a:solidFill>
                  <a:schemeClr val="lt1"/>
                </a:solidFill>
                <a:latin typeface="Roboto"/>
                <a:ea typeface="Roboto"/>
                <a:cs typeface="Roboto"/>
                <a:sym typeface="Roboto"/>
              </a:rPr>
              <a:t>https://www.aa.org/assets/en_US/e_infchan.pdf</a:t>
            </a:r>
            <a:endParaRPr sz="2200" dirty="0">
              <a:solidFill>
                <a:schemeClr val="lt1"/>
              </a:solidFill>
              <a:latin typeface="Roboto"/>
              <a:ea typeface="Roboto"/>
              <a:cs typeface="Roboto"/>
              <a:sym typeface="Roboto"/>
            </a:endParaRPr>
          </a:p>
          <a:p>
            <a:pPr marL="342900" marR="0" lvl="0" indent="-342900" algn="l" rtl="0">
              <a:spcBef>
                <a:spcPts val="0"/>
              </a:spcBef>
              <a:spcAft>
                <a:spcPts val="0"/>
              </a:spcAft>
              <a:buClr>
                <a:schemeClr val="lt1"/>
              </a:buClr>
              <a:buSzPts val="2200"/>
              <a:buFont typeface="Arial"/>
              <a:buChar char="•"/>
            </a:pPr>
            <a:r>
              <a:rPr lang="fr-FR" sz="2200" dirty="0">
                <a:solidFill>
                  <a:schemeClr val="lt1"/>
                </a:solidFill>
                <a:latin typeface="Roboto"/>
                <a:ea typeface="Roboto"/>
                <a:cs typeface="Roboto"/>
                <a:sym typeface="Roboto"/>
              </a:rPr>
              <a:t>https://www.aa.org/assets/en_US/e_group.pdf</a:t>
            </a:r>
            <a:endParaRPr sz="2200" dirty="0">
              <a:solidFill>
                <a:schemeClr val="lt1"/>
              </a:solidFill>
              <a:latin typeface="Roboto"/>
              <a:ea typeface="Roboto"/>
              <a:cs typeface="Roboto"/>
              <a:sym typeface="Roboto"/>
            </a:endParaRPr>
          </a:p>
        </p:txBody>
      </p:sp>
      <p:sp>
        <p:nvSpPr>
          <p:cNvPr id="261" name="Google Shape;261;p15"/>
          <p:cNvSpPr/>
          <p:nvPr/>
        </p:nvSpPr>
        <p:spPr>
          <a:xfrm>
            <a:off x="14497051" y="9739114"/>
            <a:ext cx="781417" cy="640080"/>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500"/>
                                        <p:tgtEl>
                                          <p:spTgt spid="252"/>
                                        </p:tgtEl>
                                        <p:attrNameLst>
                                          <p:attrName>ppt_w</p:attrName>
                                        </p:attrNameLst>
                                      </p:cBhvr>
                                      <p:tavLst>
                                        <p:tav tm="0">
                                          <p:val>
                                            <p:strVal val="0"/>
                                          </p:val>
                                        </p:tav>
                                        <p:tav tm="100000">
                                          <p:val>
                                            <p:strVal val="#ppt_w"/>
                                          </p:val>
                                        </p:tav>
                                      </p:tavLst>
                                    </p:anim>
                                    <p:anim calcmode="lin" valueType="num">
                                      <p:cBhvr additive="base">
                                        <p:cTn id="8" dur="500"/>
                                        <p:tgtEl>
                                          <p:spTgt spid="25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56"/>
                                        </p:tgtEl>
                                        <p:attrNameLst>
                                          <p:attrName>style.visibility</p:attrName>
                                        </p:attrNameLst>
                                      </p:cBhvr>
                                      <p:to>
                                        <p:strVal val="visible"/>
                                      </p:to>
                                    </p:set>
                                    <p:anim calcmode="lin" valueType="num">
                                      <p:cBhvr additive="base">
                                        <p:cTn id="16" dur="500"/>
                                        <p:tgtEl>
                                          <p:spTgt spid="256"/>
                                        </p:tgtEl>
                                        <p:attrNameLst>
                                          <p:attrName>ppt_w</p:attrName>
                                        </p:attrNameLst>
                                      </p:cBhvr>
                                      <p:tavLst>
                                        <p:tav tm="0">
                                          <p:val>
                                            <p:strVal val="0"/>
                                          </p:val>
                                        </p:tav>
                                        <p:tav tm="100000">
                                          <p:val>
                                            <p:strVal val="#ppt_w"/>
                                          </p:val>
                                        </p:tav>
                                      </p:tavLst>
                                    </p:anim>
                                    <p:anim calcmode="lin" valueType="num">
                                      <p:cBhvr additive="base">
                                        <p:cTn id="17" dur="500"/>
                                        <p:tgtEl>
                                          <p:spTgt spid="256"/>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6DDB6F-ADC5-40C8-A8F0-0FCDD157A2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pic>
        <p:nvPicPr>
          <p:cNvPr id="6" name="Picture 5">
            <a:extLst>
              <a:ext uri="{FF2B5EF4-FFF2-40B4-BE49-F238E27FC236}">
                <a16:creationId xmlns:a16="http://schemas.microsoft.com/office/drawing/2014/main" id="{8D4725CD-404D-4211-81F5-3214340B1F23}"/>
              </a:ext>
            </a:extLst>
          </p:cNvPr>
          <p:cNvPicPr>
            <a:picLocks noChangeAspect="1"/>
          </p:cNvPicPr>
          <p:nvPr/>
        </p:nvPicPr>
        <p:blipFill>
          <a:blip r:embed="rId3"/>
          <a:stretch>
            <a:fillRect/>
          </a:stretch>
        </p:blipFill>
        <p:spPr>
          <a:xfrm>
            <a:off x="2286000" y="199995"/>
            <a:ext cx="18736469" cy="13244513"/>
          </a:xfrm>
          <a:prstGeom prst="rect">
            <a:avLst/>
          </a:prstGeom>
        </p:spPr>
      </p:pic>
    </p:spTree>
    <p:extLst>
      <p:ext uri="{BB962C8B-B14F-4D97-AF65-F5344CB8AC3E}">
        <p14:creationId xmlns:p14="http://schemas.microsoft.com/office/powerpoint/2010/main" val="86221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A5A5"/>
        </a:solidFill>
        <a:effectLst/>
      </p:bgPr>
    </p:bg>
    <p:spTree>
      <p:nvGrpSpPr>
        <p:cNvPr id="1" name="Shape 308"/>
        <p:cNvGrpSpPr/>
        <p:nvPr/>
      </p:nvGrpSpPr>
      <p:grpSpPr>
        <a:xfrm>
          <a:off x="0" y="0"/>
          <a:ext cx="0" cy="0"/>
          <a:chOff x="0" y="0"/>
          <a:chExt cx="0" cy="0"/>
        </a:xfrm>
      </p:grpSpPr>
      <p:sp>
        <p:nvSpPr>
          <p:cNvPr id="309" name="Google Shape;309;p4"/>
          <p:cNvSpPr txBox="1"/>
          <p:nvPr/>
        </p:nvSpPr>
        <p:spPr>
          <a:xfrm>
            <a:off x="2111673" y="486834"/>
            <a:ext cx="20045373" cy="2562966"/>
          </a:xfrm>
          <a:prstGeom prst="rect">
            <a:avLst/>
          </a:prstGeom>
          <a:noFill/>
          <a:ln>
            <a:noFill/>
          </a:ln>
        </p:spPr>
        <p:txBody>
          <a:bodyPr spcFirstLastPara="1" wrap="square" lIns="217725" tIns="108850" rIns="217725" bIns="108850" anchor="ctr" anchorCtr="0">
            <a:normAutofit/>
          </a:bodyPr>
          <a:lstStyle/>
          <a:p>
            <a:pPr marL="0" marR="0" lvl="0" indent="0" algn="ctr" rtl="0">
              <a:spcBef>
                <a:spcPts val="0"/>
              </a:spcBef>
              <a:spcAft>
                <a:spcPts val="0"/>
              </a:spcAft>
              <a:buClr>
                <a:srgbClr val="3B3B3B"/>
              </a:buClr>
              <a:buSzPts val="8000"/>
              <a:buFont typeface="Roboto"/>
              <a:buNone/>
            </a:pPr>
            <a:endParaRPr sz="8000" b="1" cap="none">
              <a:solidFill>
                <a:schemeClr val="dk2"/>
              </a:solidFill>
              <a:latin typeface="Roboto"/>
              <a:ea typeface="Roboto"/>
              <a:cs typeface="Roboto"/>
              <a:sym typeface="Roboto"/>
            </a:endParaRPr>
          </a:p>
        </p:txBody>
      </p:sp>
      <p:sp>
        <p:nvSpPr>
          <p:cNvPr id="310" name="Google Shape;310;p4"/>
          <p:cNvSpPr txBox="1"/>
          <p:nvPr/>
        </p:nvSpPr>
        <p:spPr>
          <a:xfrm>
            <a:off x="18876149" y="3273390"/>
            <a:ext cx="4787400" cy="563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000">
                <a:solidFill>
                  <a:schemeClr val="accent6"/>
                </a:solidFill>
                <a:latin typeface="Calibri"/>
                <a:ea typeface="Calibri"/>
                <a:cs typeface="Calibri"/>
                <a:sym typeface="Calibri"/>
              </a:rPr>
              <a:t>District: </a:t>
            </a:r>
            <a:r>
              <a:rPr lang="fr-FR" sz="3000">
                <a:solidFill>
                  <a:schemeClr val="lt1"/>
                </a:solidFill>
                <a:latin typeface="Calibri"/>
                <a:ea typeface="Calibri"/>
                <a:cs typeface="Calibri"/>
                <a:sym typeface="Calibri"/>
              </a:rPr>
              <a:t>A division within the area represented by GSRs and District Committee Members.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a:solidFill>
                <a:schemeClr val="lt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fr-FR" sz="3000">
                <a:solidFill>
                  <a:schemeClr val="lt1"/>
                </a:solidFill>
                <a:latin typeface="Calibri"/>
                <a:ea typeface="Calibri"/>
                <a:cs typeface="Calibri"/>
                <a:sym typeface="Calibri"/>
              </a:rPr>
              <a:t>NC Area 51 is broken down by 3 geographical sections and the Spanish Language Districts</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a:solidFill>
                <a:schemeClr val="lt1"/>
              </a:solidFill>
              <a:latin typeface="Calibri"/>
              <a:ea typeface="Calibri"/>
              <a:cs typeface="Calibri"/>
              <a:sym typeface="Calibri"/>
            </a:endParaRPr>
          </a:p>
          <a:p>
            <a:pPr marL="0" marR="0" lvl="0" indent="0" algn="l" rtl="0">
              <a:spcBef>
                <a:spcPts val="0"/>
              </a:spcBef>
              <a:spcAft>
                <a:spcPts val="0"/>
              </a:spcAft>
              <a:buNone/>
            </a:pPr>
            <a:r>
              <a:rPr lang="fr-FR" sz="3000">
                <a:solidFill>
                  <a:schemeClr val="lt1"/>
                </a:solidFill>
                <a:latin typeface="Calibri"/>
                <a:ea typeface="Calibri"/>
                <a:cs typeface="Calibri"/>
                <a:sym typeface="Calibri"/>
              </a:rPr>
              <a:t>North Carolina </a:t>
            </a:r>
            <a:r>
              <a:rPr lang="fr-FR" sz="3000">
                <a:solidFill>
                  <a:schemeClr val="accent6"/>
                </a:solidFill>
                <a:latin typeface="Calibri"/>
                <a:ea typeface="Calibri"/>
                <a:cs typeface="Calibri"/>
                <a:sym typeface="Calibri"/>
              </a:rPr>
              <a:t>Area 51 </a:t>
            </a:r>
            <a:r>
              <a:rPr lang="fr-FR" sz="3000">
                <a:solidFill>
                  <a:schemeClr val="lt1"/>
                </a:solidFill>
                <a:latin typeface="Calibri"/>
                <a:ea typeface="Calibri"/>
                <a:cs typeface="Calibri"/>
                <a:sym typeface="Calibri"/>
              </a:rPr>
              <a:t>has  40 districts.  </a:t>
            </a:r>
            <a:endParaRPr/>
          </a:p>
        </p:txBody>
      </p:sp>
      <p:sp>
        <p:nvSpPr>
          <p:cNvPr id="311" name="Google Shape;311;p4"/>
          <p:cNvSpPr txBox="1"/>
          <p:nvPr/>
        </p:nvSpPr>
        <p:spPr>
          <a:xfrm>
            <a:off x="1751074" y="1734314"/>
            <a:ext cx="5116800" cy="861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000">
                <a:solidFill>
                  <a:schemeClr val="accent6"/>
                </a:solidFill>
                <a:latin typeface="Calibri"/>
                <a:ea typeface="Calibri"/>
                <a:cs typeface="Calibri"/>
                <a:sym typeface="Calibri"/>
              </a:rPr>
              <a:t>Area: </a:t>
            </a:r>
            <a:r>
              <a:rPr lang="fr-FR" sz="3000">
                <a:solidFill>
                  <a:schemeClr val="lt1"/>
                </a:solidFill>
                <a:latin typeface="Calibri"/>
                <a:ea typeface="Calibri"/>
                <a:cs typeface="Calibri"/>
                <a:sym typeface="Calibri"/>
              </a:rPr>
              <a:t>A geographical division within a state or province. A Delegate to the General Service Conference is elected from an area assembly. Normally, there is one area to a state or province except in heavily A.A.-populated places where there may be 2, 3, or more areas in a state or province. Some areas include portions of more than one state or province. There are 93 Areas in the U.S. </a:t>
            </a:r>
            <a:endParaRPr/>
          </a:p>
          <a:p>
            <a:pPr marL="0" marR="0" lvl="0" indent="0" algn="l" rtl="0">
              <a:spcBef>
                <a:spcPts val="0"/>
              </a:spcBef>
              <a:spcAft>
                <a:spcPts val="0"/>
              </a:spcAft>
              <a:buNone/>
            </a:pPr>
            <a:endParaRPr sz="3000">
              <a:solidFill>
                <a:schemeClr val="lt1"/>
              </a:solidFill>
              <a:latin typeface="Calibri"/>
              <a:ea typeface="Calibri"/>
              <a:cs typeface="Calibri"/>
              <a:sym typeface="Calibri"/>
            </a:endParaRPr>
          </a:p>
          <a:p>
            <a:pPr marL="0" marR="0" lvl="0" indent="0" algn="l" rtl="0">
              <a:spcBef>
                <a:spcPts val="0"/>
              </a:spcBef>
              <a:spcAft>
                <a:spcPts val="0"/>
              </a:spcAft>
              <a:buNone/>
            </a:pPr>
            <a:r>
              <a:rPr lang="fr-FR" sz="3000">
                <a:solidFill>
                  <a:schemeClr val="lt1"/>
                </a:solidFill>
                <a:latin typeface="Calibri"/>
                <a:ea typeface="Calibri"/>
                <a:cs typeface="Calibri"/>
                <a:sym typeface="Calibri"/>
              </a:rPr>
              <a:t>North Carolina is comprised of 1 area: </a:t>
            </a:r>
            <a:r>
              <a:rPr lang="fr-FR" sz="3000">
                <a:solidFill>
                  <a:schemeClr val="accent6"/>
                </a:solidFill>
                <a:latin typeface="Calibri"/>
                <a:ea typeface="Calibri"/>
                <a:cs typeface="Calibri"/>
                <a:sym typeface="Calibri"/>
              </a:rPr>
              <a:t>Area 51</a:t>
            </a:r>
            <a:endParaRPr/>
          </a:p>
          <a:p>
            <a:pPr marL="0" marR="0" lvl="0" indent="0" algn="l" rtl="0">
              <a:spcBef>
                <a:spcPts val="0"/>
              </a:spcBef>
              <a:spcAft>
                <a:spcPts val="0"/>
              </a:spcAft>
              <a:buNone/>
            </a:pP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a:p>
        </p:txBody>
      </p:sp>
      <p:sp>
        <p:nvSpPr>
          <p:cNvPr id="312" name="Google Shape;312;p4"/>
          <p:cNvSpPr txBox="1"/>
          <p:nvPr/>
        </p:nvSpPr>
        <p:spPr>
          <a:xfrm>
            <a:off x="7455183" y="689140"/>
            <a:ext cx="9475200" cy="898200"/>
          </a:xfrm>
          <a:prstGeom prst="rect">
            <a:avLst/>
          </a:prstGeom>
          <a:noFill/>
          <a:ln>
            <a:noFill/>
          </a:ln>
        </p:spPr>
        <p:txBody>
          <a:bodyPr spcFirstLastPara="1" wrap="square" lIns="91425" tIns="45700" rIns="91425" bIns="45700" anchor="t" anchorCtr="0">
            <a:spAutoFit/>
          </a:bodyPr>
          <a:lstStyle/>
          <a:p>
            <a:pPr marL="0" marR="0" lvl="0" indent="0" algn="ctr" rtl="0">
              <a:lnSpc>
                <a:spcPct val="72727"/>
              </a:lnSpc>
              <a:spcBef>
                <a:spcPts val="0"/>
              </a:spcBef>
              <a:spcAft>
                <a:spcPts val="0"/>
              </a:spcAft>
              <a:buNone/>
            </a:pPr>
            <a:r>
              <a:rPr lang="fr-FR" sz="4400" b="1">
                <a:solidFill>
                  <a:schemeClr val="accent6"/>
                </a:solidFill>
                <a:latin typeface="Calibri"/>
                <a:ea typeface="Calibri"/>
                <a:cs typeface="Calibri"/>
                <a:sym typeface="Calibri"/>
              </a:rPr>
              <a:t>District Map of Area 51 NC</a:t>
            </a:r>
            <a:br>
              <a:rPr lang="fr-FR" sz="4400">
                <a:solidFill>
                  <a:schemeClr val="accent6"/>
                </a:solidFill>
                <a:latin typeface="Calibri"/>
                <a:ea typeface="Calibri"/>
                <a:cs typeface="Calibri"/>
                <a:sym typeface="Calibri"/>
              </a:rPr>
            </a:br>
            <a:r>
              <a:rPr lang="fr-FR" sz="2800">
                <a:solidFill>
                  <a:schemeClr val="lt1"/>
                </a:solidFill>
                <a:latin typeface="Calibri"/>
                <a:ea typeface="Calibri"/>
                <a:cs typeface="Calibri"/>
                <a:sym typeface="Calibri"/>
              </a:rPr>
              <a:t>This map represents a general outline of districts. </a:t>
            </a:r>
            <a:endParaRPr/>
          </a:p>
        </p:txBody>
      </p:sp>
      <p:sp>
        <p:nvSpPr>
          <p:cNvPr id="313" name="Google Shape;313;p4"/>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13</a:t>
            </a:fld>
            <a:endParaRPr/>
          </a:p>
        </p:txBody>
      </p:sp>
      <p:pic>
        <p:nvPicPr>
          <p:cNvPr id="314" name="Google Shape;314;p4"/>
          <p:cNvPicPr preferRelativeResize="0"/>
          <p:nvPr/>
        </p:nvPicPr>
        <p:blipFill rotWithShape="1">
          <a:blip r:embed="rId3">
            <a:alphaModFix/>
          </a:blip>
          <a:srcRect t="14008"/>
          <a:stretch/>
        </p:blipFill>
        <p:spPr>
          <a:xfrm>
            <a:off x="6729175" y="2075150"/>
            <a:ext cx="10928852" cy="6565649"/>
          </a:xfrm>
          <a:prstGeom prst="rect">
            <a:avLst/>
          </a:prstGeom>
          <a:noFill/>
          <a:ln>
            <a:noFill/>
          </a:ln>
        </p:spPr>
      </p:pic>
      <p:sp>
        <p:nvSpPr>
          <p:cNvPr id="315" name="Google Shape;315;p4"/>
          <p:cNvSpPr txBox="1"/>
          <p:nvPr/>
        </p:nvSpPr>
        <p:spPr>
          <a:xfrm>
            <a:off x="395826" y="384190"/>
            <a:ext cx="4791900" cy="4562700"/>
          </a:xfrm>
          <a:prstGeom prst="rect">
            <a:avLst/>
          </a:prstGeom>
          <a:noFill/>
          <a:ln>
            <a:noFill/>
          </a:ln>
        </p:spPr>
        <p:txBody>
          <a:bodyPr spcFirstLastPara="1" wrap="square" lIns="91425" tIns="91425" rIns="91425" bIns="91425" anchor="ctr" anchorCtr="0">
            <a:noAutofit/>
          </a:bodyPr>
          <a:lstStyle/>
          <a:p>
            <a:pPr marL="0" lvl="0" indent="0" algn="l" rtl="0">
              <a:lnSpc>
                <a:spcPct val="132443"/>
              </a:lnSpc>
              <a:spcBef>
                <a:spcPts val="0"/>
              </a:spcBef>
              <a:spcAft>
                <a:spcPts val="0"/>
              </a:spcAft>
              <a:buNone/>
            </a:pPr>
            <a:endParaRPr/>
          </a:p>
        </p:txBody>
      </p:sp>
      <p:cxnSp>
        <p:nvCxnSpPr>
          <p:cNvPr id="316" name="Google Shape;316;p4"/>
          <p:cNvCxnSpPr/>
          <p:nvPr/>
        </p:nvCxnSpPr>
        <p:spPr>
          <a:xfrm flipH="1">
            <a:off x="14717475" y="6418625"/>
            <a:ext cx="3803400" cy="3333300"/>
          </a:xfrm>
          <a:prstGeom prst="straightConnector1">
            <a:avLst/>
          </a:prstGeom>
          <a:noFill/>
          <a:ln w="57150" cap="flat" cmpd="sng">
            <a:solidFill>
              <a:schemeClr val="dk1"/>
            </a:solidFill>
            <a:prstDash val="solid"/>
            <a:round/>
            <a:headEnd type="none" w="sm" len="sm"/>
            <a:tailEnd type="triangle" w="med" len="med"/>
          </a:ln>
        </p:spPr>
      </p:cxnSp>
      <p:graphicFrame>
        <p:nvGraphicFramePr>
          <p:cNvPr id="317" name="Google Shape;317;p4"/>
          <p:cNvGraphicFramePr/>
          <p:nvPr/>
        </p:nvGraphicFramePr>
        <p:xfrm>
          <a:off x="7353663" y="9751925"/>
          <a:ext cx="9561375" cy="2673357"/>
        </p:xfrm>
        <a:graphic>
          <a:graphicData uri="http://schemas.openxmlformats.org/drawingml/2006/table">
            <a:tbl>
              <a:tblPr>
                <a:noFill/>
                <a:tableStyleId>{F27B13D0-1032-4D3D-BE2A-A1E2F31041E6}</a:tableStyleId>
              </a:tblPr>
              <a:tblGrid>
                <a:gridCol w="1984100">
                  <a:extLst>
                    <a:ext uri="{9D8B030D-6E8A-4147-A177-3AD203B41FA5}">
                      <a16:colId xmlns:a16="http://schemas.microsoft.com/office/drawing/2014/main" val="20000"/>
                    </a:ext>
                  </a:extLst>
                </a:gridCol>
                <a:gridCol w="7577275">
                  <a:extLst>
                    <a:ext uri="{9D8B030D-6E8A-4147-A177-3AD203B41FA5}">
                      <a16:colId xmlns:a16="http://schemas.microsoft.com/office/drawing/2014/main" val="20001"/>
                    </a:ext>
                  </a:extLst>
                </a:gridCol>
              </a:tblGrid>
              <a:tr h="361950">
                <a:tc>
                  <a:txBody>
                    <a:bodyPr/>
                    <a:lstStyle/>
                    <a:p>
                      <a:pPr marL="0" marR="0" lvl="0" indent="0" algn="l" rtl="0">
                        <a:lnSpc>
                          <a:spcPct val="100000"/>
                        </a:lnSpc>
                        <a:spcBef>
                          <a:spcPts val="0"/>
                        </a:spcBef>
                        <a:spcAft>
                          <a:spcPts val="0"/>
                        </a:spcAft>
                        <a:buClr>
                          <a:srgbClr val="000000"/>
                        </a:buClr>
                        <a:buFont typeface="Arial"/>
                        <a:buNone/>
                      </a:pPr>
                      <a:r>
                        <a:rPr lang="fr-FR" sz="3000">
                          <a:solidFill>
                            <a:schemeClr val="accent6"/>
                          </a:solidFill>
                          <a:latin typeface="Calibri"/>
                          <a:ea typeface="Calibri"/>
                          <a:cs typeface="Calibri"/>
                          <a:sym typeface="Calibri"/>
                        </a:rPr>
                        <a:t>Western</a:t>
                      </a:r>
                      <a:endParaRPr sz="3000">
                        <a:solidFill>
                          <a:schemeClr val="accent6"/>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fr-FR" sz="3000">
                          <a:solidFill>
                            <a:schemeClr val="lt1"/>
                          </a:solidFill>
                          <a:latin typeface="Calibri"/>
                          <a:ea typeface="Calibri"/>
                          <a:cs typeface="Calibri"/>
                          <a:sym typeface="Calibri"/>
                        </a:rPr>
                        <a:t>11, 12, 13, 14, 15, 17, 21, 41, 43, 44, 70, 71, 80</a:t>
                      </a:r>
                      <a:endParaRPr sz="3000">
                        <a:solidFill>
                          <a:schemeClr val="lt1"/>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fr-FR" sz="3000">
                          <a:solidFill>
                            <a:schemeClr val="accent6"/>
                          </a:solidFill>
                          <a:latin typeface="Calibri"/>
                          <a:ea typeface="Calibri"/>
                          <a:cs typeface="Calibri"/>
                          <a:sym typeface="Calibri"/>
                        </a:rPr>
                        <a:t>Central</a:t>
                      </a:r>
                      <a:endParaRPr sz="3000">
                        <a:solidFill>
                          <a:schemeClr val="accent6"/>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fr-FR" sz="3000">
                          <a:solidFill>
                            <a:schemeClr val="lt1"/>
                          </a:solidFill>
                          <a:latin typeface="Calibri"/>
                          <a:ea typeface="Calibri"/>
                          <a:cs typeface="Calibri"/>
                          <a:sym typeface="Calibri"/>
                        </a:rPr>
                        <a:t>18, 19, 22, 23, 24, 30, 32, 33, 42, 45, 51, 52</a:t>
                      </a:r>
                      <a:endParaRPr sz="3000">
                        <a:solidFill>
                          <a:schemeClr val="lt1"/>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fr-FR" sz="3000">
                          <a:solidFill>
                            <a:schemeClr val="accent6"/>
                          </a:solidFill>
                          <a:latin typeface="Calibri"/>
                          <a:ea typeface="Calibri"/>
                          <a:cs typeface="Calibri"/>
                          <a:sym typeface="Calibri"/>
                        </a:rPr>
                        <a:t>Eastern</a:t>
                      </a:r>
                      <a:endParaRPr sz="3000">
                        <a:solidFill>
                          <a:schemeClr val="accent6"/>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fr-FR" sz="3000">
                          <a:solidFill>
                            <a:schemeClr val="lt1"/>
                          </a:solidFill>
                          <a:latin typeface="Calibri"/>
                          <a:ea typeface="Calibri"/>
                          <a:cs typeface="Calibri"/>
                          <a:sym typeface="Calibri"/>
                        </a:rPr>
                        <a:t>01, 02, 03, 04, 31, 34, 35, 50, 60, 91, 92, 93</a:t>
                      </a:r>
                      <a:endParaRPr sz="3000">
                        <a:solidFill>
                          <a:schemeClr val="lt1"/>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fr-FR" sz="3000">
                          <a:solidFill>
                            <a:schemeClr val="accent6"/>
                          </a:solidFill>
                          <a:latin typeface="Calibri"/>
                          <a:ea typeface="Calibri"/>
                          <a:cs typeface="Calibri"/>
                          <a:sym typeface="Calibri"/>
                        </a:rPr>
                        <a:t>Spanish</a:t>
                      </a:r>
                      <a:endParaRPr sz="3000">
                        <a:solidFill>
                          <a:schemeClr val="accent6"/>
                        </a:solidFill>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2200"/>
                        <a:t>05, 16, 30</a:t>
                      </a:r>
                      <a:endParaRPr sz="22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par>
                                <p:cTn id="11" presetID="10" presetClass="entr" presetSubtype="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fade">
                                      <p:cBhvr>
                                        <p:cTn id="13"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
          <p:cNvSpPr txBox="1"/>
          <p:nvPr/>
        </p:nvSpPr>
        <p:spPr>
          <a:xfrm>
            <a:off x="1535609" y="4842570"/>
            <a:ext cx="21043701" cy="80394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6000" b="1">
                <a:solidFill>
                  <a:schemeClr val="accent6"/>
                </a:solidFill>
                <a:latin typeface="Calibri"/>
                <a:ea typeface="Calibri"/>
                <a:cs typeface="Calibri"/>
                <a:sym typeface="Calibri"/>
              </a:rPr>
              <a:t>The GSR Preamble: </a:t>
            </a:r>
            <a:endParaRPr/>
          </a:p>
          <a:p>
            <a:pPr marL="0" marR="0" lvl="0" indent="0" algn="l" rtl="0">
              <a:lnSpc>
                <a:spcPct val="150000"/>
              </a:lnSpc>
              <a:spcBef>
                <a:spcPts val="0"/>
              </a:spcBef>
              <a:spcAft>
                <a:spcPts val="0"/>
              </a:spcAft>
              <a:buNone/>
            </a:pPr>
            <a:r>
              <a:rPr lang="fr-FR" sz="3600">
                <a:solidFill>
                  <a:schemeClr val="dk2"/>
                </a:solidFill>
                <a:latin typeface="Calibri"/>
                <a:ea typeface="Calibri"/>
                <a:cs typeface="Calibri"/>
                <a:sym typeface="Calibri"/>
              </a:rPr>
              <a:t>We are the General Service Representatives. We are the link in the </a:t>
            </a:r>
            <a:br>
              <a:rPr lang="fr-FR" sz="3600">
                <a:solidFill>
                  <a:schemeClr val="dk2"/>
                </a:solidFill>
                <a:latin typeface="Calibri"/>
                <a:ea typeface="Calibri"/>
                <a:cs typeface="Calibri"/>
                <a:sym typeface="Calibri"/>
              </a:rPr>
            </a:br>
            <a:r>
              <a:rPr lang="fr-FR" sz="3600">
                <a:solidFill>
                  <a:schemeClr val="dk2"/>
                </a:solidFill>
                <a:latin typeface="Calibri"/>
                <a:ea typeface="Calibri"/>
                <a:cs typeface="Calibri"/>
                <a:sym typeface="Calibri"/>
              </a:rPr>
              <a:t>chain of communication for our groups with the General Service Conference </a:t>
            </a:r>
            <a:br>
              <a:rPr lang="fr-FR" sz="3600">
                <a:solidFill>
                  <a:schemeClr val="dk2"/>
                </a:solidFill>
                <a:latin typeface="Calibri"/>
                <a:ea typeface="Calibri"/>
                <a:cs typeface="Calibri"/>
                <a:sym typeface="Calibri"/>
              </a:rPr>
            </a:br>
            <a:r>
              <a:rPr lang="fr-FR" sz="3600">
                <a:solidFill>
                  <a:schemeClr val="dk2"/>
                </a:solidFill>
                <a:latin typeface="Calibri"/>
                <a:ea typeface="Calibri"/>
                <a:cs typeface="Calibri"/>
                <a:sym typeface="Calibri"/>
              </a:rPr>
              <a:t>and the world of A.A. We realize the ultimate authority is a loving God as he may express Himself in our Group Conscience. As trusted servants, our job is to bring information to our groups in order that they can reach an informed group conscience. In passing along this group conscience, we are helping to maintain the unity and strength so vital to our fellowship. Let us, therefore, have the patience and tolerance to listen while others share, the courage to speak up when we have something to share, and the wisdom to do what is right for our group and A.A. as a whole. </a:t>
            </a:r>
            <a:endParaRPr/>
          </a:p>
        </p:txBody>
      </p:sp>
      <p:sp>
        <p:nvSpPr>
          <p:cNvPr id="333" name="Google Shape;333;p6"/>
          <p:cNvSpPr/>
          <p:nvPr/>
        </p:nvSpPr>
        <p:spPr>
          <a:xfrm>
            <a:off x="14497050" y="378074"/>
            <a:ext cx="7043184" cy="7043184"/>
          </a:xfrm>
          <a:prstGeom prst="wedgeEllipseCallout">
            <a:avLst>
              <a:gd name="adj1" fmla="val -56011"/>
              <a:gd name="adj2" fmla="val 25395"/>
            </a:avLst>
          </a:prstGeom>
          <a:solidFill>
            <a:srgbClr val="3B3B3B">
              <a:alpha val="2000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334" name="Google Shape;334;p6"/>
          <p:cNvSpPr txBox="1"/>
          <p:nvPr/>
        </p:nvSpPr>
        <p:spPr>
          <a:xfrm>
            <a:off x="1535609" y="666106"/>
            <a:ext cx="11755838" cy="388446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6000" b="1">
                <a:solidFill>
                  <a:schemeClr val="accent6"/>
                </a:solidFill>
                <a:latin typeface="Calibri"/>
                <a:ea typeface="Calibri"/>
                <a:cs typeface="Calibri"/>
                <a:sym typeface="Calibri"/>
              </a:rPr>
              <a:t>AA’s Declaration of Unity:</a:t>
            </a:r>
            <a:endParaRPr/>
          </a:p>
          <a:p>
            <a:pPr marL="0" marR="0" lvl="0" indent="0" algn="l" rtl="0">
              <a:lnSpc>
                <a:spcPct val="150000"/>
              </a:lnSpc>
              <a:spcBef>
                <a:spcPts val="0"/>
              </a:spcBef>
              <a:spcAft>
                <a:spcPts val="0"/>
              </a:spcAft>
              <a:buNone/>
            </a:pPr>
            <a:r>
              <a:rPr lang="fr-FR" sz="3600">
                <a:solidFill>
                  <a:schemeClr val="dk2"/>
                </a:solidFill>
                <a:latin typeface="Calibri"/>
                <a:ea typeface="Calibri"/>
                <a:cs typeface="Calibri"/>
                <a:sym typeface="Calibri"/>
              </a:rPr>
              <a:t>This we owe to A.A.’s future; to place our common welfare first; to keep our fellowship united. For on A.A. unity depends our lives and the lives of those to come.</a:t>
            </a:r>
            <a:endParaRPr/>
          </a:p>
        </p:txBody>
      </p:sp>
      <p:sp>
        <p:nvSpPr>
          <p:cNvPr id="335" name="Google Shape;335;p6"/>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14</a:t>
            </a:fld>
            <a:endParaRPr/>
          </a:p>
        </p:txBody>
      </p:sp>
      <p:sp>
        <p:nvSpPr>
          <p:cNvPr id="336" name="Google Shape;336;p6"/>
          <p:cNvSpPr txBox="1"/>
          <p:nvPr/>
        </p:nvSpPr>
        <p:spPr>
          <a:xfrm rot="-727914">
            <a:off x="15462358" y="2006840"/>
            <a:ext cx="5112568"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chemeClr val="lt1"/>
                </a:solidFill>
                <a:latin typeface="Calibri"/>
                <a:ea typeface="Calibri"/>
                <a:cs typeface="Calibri"/>
                <a:sym typeface="Calibri"/>
              </a:rPr>
              <a:t>Did you know that </a:t>
            </a:r>
            <a:br>
              <a:rPr lang="fr-FR" sz="4000">
                <a:solidFill>
                  <a:schemeClr val="lt1"/>
                </a:solidFill>
                <a:latin typeface="Calibri"/>
                <a:ea typeface="Calibri"/>
                <a:cs typeface="Calibri"/>
                <a:sym typeface="Calibri"/>
              </a:rPr>
            </a:br>
            <a:r>
              <a:rPr lang="fr-FR" sz="4000">
                <a:solidFill>
                  <a:schemeClr val="lt1"/>
                </a:solidFill>
                <a:latin typeface="Calibri"/>
                <a:ea typeface="Calibri"/>
                <a:cs typeface="Calibri"/>
                <a:sym typeface="Calibri"/>
              </a:rPr>
              <a:t>the general service representative position was created in 1954 during the General Service Conference?</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ppt_w</p:attrName>
                                        </p:attrNameLst>
                                      </p:cBhvr>
                                      <p:tavLst>
                                        <p:tav tm="0">
                                          <p:val>
                                            <p:strVal val="0"/>
                                          </p:val>
                                        </p:tav>
                                        <p:tav tm="100000">
                                          <p:val>
                                            <p:strVal val="#ppt_w"/>
                                          </p:val>
                                        </p:tav>
                                      </p:tavLst>
                                    </p:anim>
                                    <p:anim calcmode="lin" valueType="num">
                                      <p:cBhvr additive="base">
                                        <p:cTn id="8" dur="500"/>
                                        <p:tgtEl>
                                          <p:spTgt spid="33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500"/>
                                        <p:tgtEl>
                                          <p:spTgt spid="33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p:nvPr/>
        </p:nvSpPr>
        <p:spPr>
          <a:xfrm>
            <a:off x="19907" y="1"/>
            <a:ext cx="24385588" cy="1371758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67" name="Google Shape;267;p16"/>
          <p:cNvSpPr txBox="1"/>
          <p:nvPr/>
        </p:nvSpPr>
        <p:spPr>
          <a:xfrm>
            <a:off x="-49387" y="9825258"/>
            <a:ext cx="24385588" cy="1615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8000" b="1" dirty="0">
                <a:solidFill>
                  <a:schemeClr val="accent2"/>
                </a:solidFill>
                <a:latin typeface="Roboto"/>
                <a:ea typeface="Roboto"/>
                <a:cs typeface="Roboto"/>
                <a:sym typeface="Roboto"/>
              </a:rPr>
              <a:t>Time to </a:t>
            </a:r>
            <a:r>
              <a:rPr lang="fr-FR" sz="8000" b="1" dirty="0" err="1">
                <a:solidFill>
                  <a:schemeClr val="dk2"/>
                </a:solidFill>
                <a:latin typeface="Roboto"/>
                <a:ea typeface="Roboto"/>
                <a:cs typeface="Roboto"/>
                <a:sym typeface="Roboto"/>
              </a:rPr>
              <a:t>ask</a:t>
            </a:r>
            <a:r>
              <a:rPr lang="fr-FR" sz="8000" b="1" dirty="0">
                <a:solidFill>
                  <a:schemeClr val="accent2"/>
                </a:solidFill>
                <a:latin typeface="Roboto"/>
                <a:ea typeface="Roboto"/>
                <a:cs typeface="Roboto"/>
                <a:sym typeface="Roboto"/>
              </a:rPr>
              <a:t> questions</a:t>
            </a:r>
            <a:endParaRPr dirty="0"/>
          </a:p>
          <a:p>
            <a:pPr marL="0" marR="0" lvl="0" indent="0" algn="ctr" rtl="0">
              <a:spcBef>
                <a:spcPts val="600"/>
              </a:spcBef>
              <a:spcAft>
                <a:spcPts val="0"/>
              </a:spcAft>
              <a:buNone/>
            </a:pPr>
            <a:endParaRPr dirty="0"/>
          </a:p>
        </p:txBody>
      </p:sp>
      <p:sp>
        <p:nvSpPr>
          <p:cNvPr id="268" name="Google Shape;268;p16"/>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15</a:t>
            </a:fld>
            <a:endParaRPr/>
          </a:p>
        </p:txBody>
      </p:sp>
      <p:pic>
        <p:nvPicPr>
          <p:cNvPr id="269" name="Google Shape;269;p16"/>
          <p:cNvPicPr preferRelativeResize="0"/>
          <p:nvPr/>
        </p:nvPicPr>
        <p:blipFill rotWithShape="1">
          <a:blip r:embed="rId3">
            <a:alphaModFix/>
          </a:blip>
          <a:srcRect/>
          <a:stretch/>
        </p:blipFill>
        <p:spPr>
          <a:xfrm>
            <a:off x="9294772" y="5323302"/>
            <a:ext cx="5963534" cy="4421940"/>
          </a:xfrm>
          <a:prstGeom prst="rect">
            <a:avLst/>
          </a:prstGeom>
          <a:noFill/>
          <a:ln>
            <a:noFill/>
          </a:ln>
        </p:spPr>
      </p:pic>
      <p:sp>
        <p:nvSpPr>
          <p:cNvPr id="270" name="Google Shape;270;p16"/>
          <p:cNvSpPr/>
          <p:nvPr/>
        </p:nvSpPr>
        <p:spPr>
          <a:xfrm>
            <a:off x="13056890" y="2180968"/>
            <a:ext cx="3291840" cy="3291840"/>
          </a:xfrm>
          <a:prstGeom prst="wedgeEllipseCallout">
            <a:avLst>
              <a:gd name="adj1" fmla="val 2"/>
              <a:gd name="adj2" fmla="val 60938"/>
            </a:avLst>
          </a:prstGeom>
          <a:solidFill>
            <a:schemeClr val="accent4">
              <a:alpha val="7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400">
                <a:solidFill>
                  <a:schemeClr val="accent1"/>
                </a:solidFill>
                <a:latin typeface="Calibri"/>
                <a:ea typeface="Calibri"/>
                <a:cs typeface="Calibri"/>
                <a:sym typeface="Calibri"/>
              </a:rPr>
              <a:t>?</a:t>
            </a:r>
            <a:endParaRPr/>
          </a:p>
        </p:txBody>
      </p:sp>
      <p:sp>
        <p:nvSpPr>
          <p:cNvPr id="271" name="Google Shape;271;p16"/>
          <p:cNvSpPr/>
          <p:nvPr/>
        </p:nvSpPr>
        <p:spPr>
          <a:xfrm>
            <a:off x="7938084" y="2276543"/>
            <a:ext cx="3291840" cy="3291840"/>
          </a:xfrm>
          <a:prstGeom prst="wedgeEllipseCallout">
            <a:avLst>
              <a:gd name="adj1" fmla="val 2"/>
              <a:gd name="adj2" fmla="val 60938"/>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400">
                <a:solidFill>
                  <a:schemeClr val="accent1"/>
                </a:solidFill>
                <a:latin typeface="Calibri"/>
                <a:ea typeface="Calibri"/>
                <a:cs typeface="Calibri"/>
                <a:sym typeface="Calibri"/>
              </a:rPr>
              <a:t>?</a:t>
            </a:r>
            <a:endParaRPr/>
          </a:p>
        </p:txBody>
      </p:sp>
      <p:sp>
        <p:nvSpPr>
          <p:cNvPr id="272" name="Google Shape;272;p16"/>
          <p:cNvSpPr/>
          <p:nvPr/>
        </p:nvSpPr>
        <p:spPr>
          <a:xfrm>
            <a:off x="10497487" y="1634937"/>
            <a:ext cx="3291840" cy="3291840"/>
          </a:xfrm>
          <a:prstGeom prst="wedgeEllipseCallout">
            <a:avLst>
              <a:gd name="adj1" fmla="val 2"/>
              <a:gd name="adj2" fmla="val 60938"/>
            </a:avLst>
          </a:prstGeom>
          <a:solidFill>
            <a:schemeClr val="lt2">
              <a:alpha val="7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7700">
                <a:solidFill>
                  <a:schemeClr val="accent1"/>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p:tgtEl>
                                          <p:spTgt spid="271"/>
                                        </p:tgtEl>
                                        <p:attrNameLst>
                                          <p:attrName>ppt_w</p:attrName>
                                        </p:attrNameLst>
                                      </p:cBhvr>
                                      <p:tavLst>
                                        <p:tav tm="0">
                                          <p:val>
                                            <p:strVal val="0"/>
                                          </p:val>
                                        </p:tav>
                                        <p:tav tm="100000">
                                          <p:val>
                                            <p:strVal val="#ppt_w"/>
                                          </p:val>
                                        </p:tav>
                                      </p:tavLst>
                                    </p:anim>
                                    <p:anim calcmode="lin" valueType="num">
                                      <p:cBhvr additive="base">
                                        <p:cTn id="8" dur="500"/>
                                        <p:tgtEl>
                                          <p:spTgt spid="27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2"/>
                                        </p:tgtEl>
                                        <p:attrNameLst>
                                          <p:attrName>style.visibility</p:attrName>
                                        </p:attrNameLst>
                                      </p:cBhvr>
                                      <p:to>
                                        <p:strVal val="visible"/>
                                      </p:to>
                                    </p:set>
                                    <p:anim calcmode="lin" valueType="num">
                                      <p:cBhvr additive="base">
                                        <p:cTn id="11" dur="500"/>
                                        <p:tgtEl>
                                          <p:spTgt spid="272"/>
                                        </p:tgtEl>
                                        <p:attrNameLst>
                                          <p:attrName>ppt_w</p:attrName>
                                        </p:attrNameLst>
                                      </p:cBhvr>
                                      <p:tavLst>
                                        <p:tav tm="0">
                                          <p:val>
                                            <p:strVal val="0"/>
                                          </p:val>
                                        </p:tav>
                                        <p:tav tm="100000">
                                          <p:val>
                                            <p:strVal val="#ppt_w"/>
                                          </p:val>
                                        </p:tav>
                                      </p:tavLst>
                                    </p:anim>
                                    <p:anim calcmode="lin" valueType="num">
                                      <p:cBhvr additive="base">
                                        <p:cTn id="12" dur="500"/>
                                        <p:tgtEl>
                                          <p:spTgt spid="27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p:tgtEl>
                                          <p:spTgt spid="270"/>
                                        </p:tgtEl>
                                        <p:attrNameLst>
                                          <p:attrName>ppt_w</p:attrName>
                                        </p:attrNameLst>
                                      </p:cBhvr>
                                      <p:tavLst>
                                        <p:tav tm="0">
                                          <p:val>
                                            <p:strVal val="0"/>
                                          </p:val>
                                        </p:tav>
                                        <p:tav tm="100000">
                                          <p:val>
                                            <p:strVal val="#ppt_w"/>
                                          </p:val>
                                        </p:tav>
                                      </p:tavLst>
                                    </p:anim>
                                    <p:anim calcmode="lin" valueType="num">
                                      <p:cBhvr additive="base">
                                        <p:cTn id="16" dur="500"/>
                                        <p:tgtEl>
                                          <p:spTgt spid="2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2</a:t>
            </a:fld>
            <a:endParaRPr/>
          </a:p>
        </p:txBody>
      </p:sp>
      <p:sp>
        <p:nvSpPr>
          <p:cNvPr id="46" name="Google Shape;46;p3"/>
          <p:cNvSpPr txBox="1"/>
          <p:nvPr/>
        </p:nvSpPr>
        <p:spPr>
          <a:xfrm>
            <a:off x="0" y="692142"/>
            <a:ext cx="2438558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8000" b="1">
                <a:solidFill>
                  <a:schemeClr val="accent3"/>
                </a:solidFill>
                <a:latin typeface="Roboto"/>
                <a:ea typeface="Roboto"/>
                <a:cs typeface="Roboto"/>
                <a:sym typeface="Roboto"/>
              </a:rPr>
              <a:t>Structure of the Conference</a:t>
            </a:r>
            <a:endParaRPr/>
          </a:p>
        </p:txBody>
      </p:sp>
      <p:sp>
        <p:nvSpPr>
          <p:cNvPr id="47" name="Google Shape;47;p3"/>
          <p:cNvSpPr txBox="1"/>
          <p:nvPr/>
        </p:nvSpPr>
        <p:spPr>
          <a:xfrm>
            <a:off x="-164460" y="1764872"/>
            <a:ext cx="2438558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400">
                <a:solidFill>
                  <a:schemeClr val="dk2"/>
                </a:solidFill>
                <a:latin typeface="Calibri"/>
                <a:ea typeface="Calibri"/>
                <a:cs typeface="Calibri"/>
                <a:sym typeface="Calibri"/>
              </a:rPr>
              <a:t>(U.S. and Canada)</a:t>
            </a:r>
            <a:endParaRPr sz="4800" b="1">
              <a:solidFill>
                <a:schemeClr val="dk2"/>
              </a:solidFill>
              <a:latin typeface="Arial"/>
              <a:ea typeface="Arial"/>
              <a:cs typeface="Arial"/>
              <a:sym typeface="Arial"/>
            </a:endParaRPr>
          </a:p>
        </p:txBody>
      </p:sp>
      <p:pic>
        <p:nvPicPr>
          <p:cNvPr id="48" name="Google Shape;48;p3" descr="A picture containing text, clipart&#10;&#10;Description automatically generated"/>
          <p:cNvPicPr preferRelativeResize="0"/>
          <p:nvPr/>
        </p:nvPicPr>
        <p:blipFill rotWithShape="1">
          <a:blip r:embed="rId3">
            <a:alphaModFix/>
          </a:blip>
          <a:srcRect/>
          <a:stretch/>
        </p:blipFill>
        <p:spPr>
          <a:xfrm>
            <a:off x="6103022" y="2526531"/>
            <a:ext cx="11850624" cy="11073384"/>
          </a:xfrm>
          <a:prstGeom prst="rect">
            <a:avLst/>
          </a:prstGeom>
          <a:noFill/>
          <a:ln>
            <a:noFill/>
          </a:ln>
        </p:spPr>
      </p:pic>
      <p:sp>
        <p:nvSpPr>
          <p:cNvPr id="49" name="Google Shape;49;p3"/>
          <p:cNvSpPr txBox="1"/>
          <p:nvPr/>
        </p:nvSpPr>
        <p:spPr>
          <a:xfrm>
            <a:off x="7347814" y="2826346"/>
            <a:ext cx="936104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200">
                <a:solidFill>
                  <a:schemeClr val="dk1"/>
                </a:solidFill>
                <a:latin typeface="Calibri"/>
                <a:ea typeface="Calibri"/>
                <a:cs typeface="Calibri"/>
                <a:sym typeface="Calibri"/>
              </a:rPr>
              <a:t>A.A. Groups</a:t>
            </a:r>
            <a:endParaRPr/>
          </a:p>
        </p:txBody>
      </p:sp>
      <p:sp>
        <p:nvSpPr>
          <p:cNvPr id="50" name="Google Shape;50;p3"/>
          <p:cNvSpPr txBox="1"/>
          <p:nvPr/>
        </p:nvSpPr>
        <p:spPr>
          <a:xfrm>
            <a:off x="7347814" y="4514889"/>
            <a:ext cx="9361040"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6800">
                <a:solidFill>
                  <a:schemeClr val="dk1"/>
                </a:solidFill>
                <a:latin typeface="Calibri"/>
                <a:ea typeface="Calibri"/>
                <a:cs typeface="Calibri"/>
                <a:sym typeface="Calibri"/>
              </a:rPr>
              <a:t>Group GSRs</a:t>
            </a:r>
            <a:endParaRPr/>
          </a:p>
        </p:txBody>
      </p:sp>
      <p:sp>
        <p:nvSpPr>
          <p:cNvPr id="51" name="Google Shape;51;p3"/>
          <p:cNvSpPr txBox="1"/>
          <p:nvPr/>
        </p:nvSpPr>
        <p:spPr>
          <a:xfrm>
            <a:off x="7347814" y="6172394"/>
            <a:ext cx="9361040"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6200">
                <a:solidFill>
                  <a:schemeClr val="dk1"/>
                </a:solidFill>
                <a:latin typeface="Calibri"/>
                <a:ea typeface="Calibri"/>
                <a:cs typeface="Calibri"/>
                <a:sym typeface="Calibri"/>
              </a:rPr>
              <a:t>Districts</a:t>
            </a:r>
            <a:endParaRPr/>
          </a:p>
        </p:txBody>
      </p:sp>
      <p:sp>
        <p:nvSpPr>
          <p:cNvPr id="52" name="Google Shape;52;p3"/>
          <p:cNvSpPr txBox="1"/>
          <p:nvPr/>
        </p:nvSpPr>
        <p:spPr>
          <a:xfrm>
            <a:off x="7347814" y="7797220"/>
            <a:ext cx="936104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5000">
                <a:solidFill>
                  <a:schemeClr val="dk1"/>
                </a:solidFill>
                <a:latin typeface="Calibri"/>
                <a:ea typeface="Calibri"/>
                <a:cs typeface="Calibri"/>
                <a:sym typeface="Calibri"/>
              </a:rPr>
              <a:t>Area Assemblies</a:t>
            </a:r>
            <a:endParaRPr/>
          </a:p>
        </p:txBody>
      </p:sp>
      <p:sp>
        <p:nvSpPr>
          <p:cNvPr id="53" name="Google Shape;53;p3"/>
          <p:cNvSpPr txBox="1"/>
          <p:nvPr/>
        </p:nvSpPr>
        <p:spPr>
          <a:xfrm>
            <a:off x="7347814" y="9451082"/>
            <a:ext cx="9361040" cy="815480"/>
          </a:xfrm>
          <a:prstGeom prst="rect">
            <a:avLst/>
          </a:prstGeom>
          <a:noFill/>
          <a:ln>
            <a:noFill/>
          </a:ln>
        </p:spPr>
        <p:txBody>
          <a:bodyPr spcFirstLastPara="1" wrap="square" lIns="91425" tIns="45700" rIns="91425" bIns="45700" anchor="t" anchorCtr="0">
            <a:spAutoFit/>
          </a:bodyPr>
          <a:lstStyle/>
          <a:p>
            <a:pPr marL="0" marR="0" lvl="0" indent="0" algn="ctr" rtl="0">
              <a:lnSpc>
                <a:spcPct val="103703"/>
              </a:lnSpc>
              <a:spcBef>
                <a:spcPts val="0"/>
              </a:spcBef>
              <a:spcAft>
                <a:spcPts val="0"/>
              </a:spcAft>
              <a:buNone/>
            </a:pPr>
            <a:r>
              <a:rPr lang="fr-FR" sz="2700">
                <a:solidFill>
                  <a:schemeClr val="dk1"/>
                </a:solidFill>
                <a:latin typeface="Calibri"/>
                <a:ea typeface="Calibri"/>
                <a:cs typeface="Calibri"/>
                <a:sym typeface="Calibri"/>
              </a:rPr>
              <a:t>Delegates to the General</a:t>
            </a:r>
            <a:endParaRPr/>
          </a:p>
          <a:p>
            <a:pPr marL="0" marR="0" lvl="0" indent="0" algn="ctr" rtl="0">
              <a:lnSpc>
                <a:spcPct val="103703"/>
              </a:lnSpc>
              <a:spcBef>
                <a:spcPts val="0"/>
              </a:spcBef>
              <a:spcAft>
                <a:spcPts val="0"/>
              </a:spcAft>
              <a:buNone/>
            </a:pPr>
            <a:r>
              <a:rPr lang="fr-FR" sz="2700">
                <a:solidFill>
                  <a:schemeClr val="dk1"/>
                </a:solidFill>
                <a:latin typeface="Calibri"/>
                <a:ea typeface="Calibri"/>
                <a:cs typeface="Calibri"/>
                <a:sym typeface="Calibri"/>
              </a:rPr>
              <a:t>Service Conference </a:t>
            </a:r>
            <a:endParaRPr/>
          </a:p>
        </p:txBody>
      </p:sp>
      <p:sp>
        <p:nvSpPr>
          <p:cNvPr id="54" name="Google Shape;54;p3"/>
          <p:cNvSpPr txBox="1"/>
          <p:nvPr/>
        </p:nvSpPr>
        <p:spPr>
          <a:xfrm>
            <a:off x="7347814" y="11035258"/>
            <a:ext cx="9361040" cy="10972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500">
                <a:solidFill>
                  <a:schemeClr val="dk1"/>
                </a:solidFill>
                <a:latin typeface="Calibri"/>
                <a:ea typeface="Calibri"/>
                <a:cs typeface="Calibri"/>
                <a:sym typeface="Calibri"/>
              </a:rPr>
              <a:t>General</a:t>
            </a:r>
            <a:endParaRPr/>
          </a:p>
          <a:p>
            <a:pPr marL="0" marR="0" lvl="0" indent="0" algn="ctr" rtl="0">
              <a:lnSpc>
                <a:spcPct val="100000"/>
              </a:lnSpc>
              <a:spcBef>
                <a:spcPts val="0"/>
              </a:spcBef>
              <a:spcAft>
                <a:spcPts val="0"/>
              </a:spcAft>
              <a:buNone/>
            </a:pPr>
            <a:r>
              <a:rPr lang="fr-FR" sz="2500">
                <a:solidFill>
                  <a:schemeClr val="dk1"/>
                </a:solidFill>
                <a:latin typeface="Calibri"/>
                <a:ea typeface="Calibri"/>
                <a:cs typeface="Calibri"/>
                <a:sym typeface="Calibri"/>
              </a:rPr>
              <a:t>Service </a:t>
            </a:r>
            <a:endParaRPr/>
          </a:p>
          <a:p>
            <a:pPr marL="0" marR="0" lvl="0" indent="0" algn="ctr" rtl="0">
              <a:lnSpc>
                <a:spcPct val="100000"/>
              </a:lnSpc>
              <a:spcBef>
                <a:spcPts val="0"/>
              </a:spcBef>
              <a:spcAft>
                <a:spcPts val="0"/>
              </a:spcAft>
              <a:buNone/>
            </a:pPr>
            <a:r>
              <a:rPr lang="fr-FR" sz="2500">
                <a:solidFill>
                  <a:schemeClr val="dk1"/>
                </a:solidFill>
                <a:latin typeface="Calibri"/>
                <a:ea typeface="Calibri"/>
                <a:cs typeface="Calibri"/>
                <a:sym typeface="Calibri"/>
              </a:rPr>
              <a:t>Board</a:t>
            </a:r>
            <a:endParaRPr/>
          </a:p>
        </p:txBody>
      </p:sp>
      <p:sp>
        <p:nvSpPr>
          <p:cNvPr id="55" name="Google Shape;55;p3"/>
          <p:cNvSpPr txBox="1"/>
          <p:nvPr/>
        </p:nvSpPr>
        <p:spPr>
          <a:xfrm>
            <a:off x="9240466" y="12296751"/>
            <a:ext cx="3096344" cy="417422"/>
          </a:xfrm>
          <a:prstGeom prst="rect">
            <a:avLst/>
          </a:prstGeom>
          <a:noFill/>
          <a:ln>
            <a:noFill/>
          </a:ln>
        </p:spPr>
        <p:txBody>
          <a:bodyPr spcFirstLastPara="1" wrap="square" lIns="91425" tIns="45700" rIns="91425" bIns="45700" anchor="t" anchorCtr="0">
            <a:spAutoFit/>
          </a:bodyPr>
          <a:lstStyle/>
          <a:p>
            <a:pPr marL="0" marR="0" lvl="0" indent="0" algn="ctr" rtl="0">
              <a:lnSpc>
                <a:spcPct val="113636"/>
              </a:lnSpc>
              <a:spcBef>
                <a:spcPts val="0"/>
              </a:spcBef>
              <a:spcAft>
                <a:spcPts val="0"/>
              </a:spcAft>
              <a:buNone/>
            </a:pPr>
            <a:r>
              <a:rPr lang="fr-FR" sz="2200" dirty="0">
                <a:solidFill>
                  <a:schemeClr val="dk1"/>
                </a:solidFill>
                <a:latin typeface="Calibri"/>
                <a:ea typeface="Calibri"/>
                <a:cs typeface="Calibri"/>
                <a:sym typeface="Calibri"/>
              </a:rPr>
              <a:t>A.A. World Services</a:t>
            </a:r>
            <a:endParaRPr dirty="0"/>
          </a:p>
        </p:txBody>
      </p:sp>
      <p:sp>
        <p:nvSpPr>
          <p:cNvPr id="56" name="Google Shape;56;p3"/>
          <p:cNvSpPr txBox="1"/>
          <p:nvPr/>
        </p:nvSpPr>
        <p:spPr>
          <a:xfrm>
            <a:off x="11472714" y="12296751"/>
            <a:ext cx="3096344" cy="417422"/>
          </a:xfrm>
          <a:prstGeom prst="rect">
            <a:avLst/>
          </a:prstGeom>
          <a:noFill/>
          <a:ln>
            <a:noFill/>
          </a:ln>
        </p:spPr>
        <p:txBody>
          <a:bodyPr spcFirstLastPara="1" wrap="square" lIns="91425" tIns="45700" rIns="91425" bIns="45700" anchor="t" anchorCtr="0">
            <a:spAutoFit/>
          </a:bodyPr>
          <a:lstStyle/>
          <a:p>
            <a:pPr marL="0" marR="0" lvl="0" indent="0" algn="ctr" rtl="0">
              <a:lnSpc>
                <a:spcPct val="113636"/>
              </a:lnSpc>
              <a:spcBef>
                <a:spcPts val="0"/>
              </a:spcBef>
              <a:spcAft>
                <a:spcPts val="0"/>
              </a:spcAft>
              <a:buNone/>
            </a:pPr>
            <a:r>
              <a:rPr lang="fr-FR" sz="2200" dirty="0">
                <a:solidFill>
                  <a:schemeClr val="dk1"/>
                </a:solidFill>
                <a:latin typeface="Calibri"/>
                <a:ea typeface="Calibri"/>
                <a:cs typeface="Calibri"/>
                <a:sym typeface="Calibri"/>
              </a:rPr>
              <a:t>A.A. </a:t>
            </a:r>
            <a:r>
              <a:rPr lang="fr-FR" sz="2200" dirty="0" err="1">
                <a:solidFill>
                  <a:schemeClr val="dk1"/>
                </a:solidFill>
                <a:latin typeface="Calibri"/>
                <a:ea typeface="Calibri"/>
                <a:cs typeface="Calibri"/>
                <a:sym typeface="Calibri"/>
              </a:rPr>
              <a:t>Grapevine</a:t>
            </a:r>
            <a:endParaRPr dirty="0"/>
          </a:p>
        </p:txBody>
      </p:sp>
      <p:cxnSp>
        <p:nvCxnSpPr>
          <p:cNvPr id="57" name="Google Shape;57;p3"/>
          <p:cNvCxnSpPr/>
          <p:nvPr/>
        </p:nvCxnSpPr>
        <p:spPr>
          <a:xfrm>
            <a:off x="16708854" y="5258454"/>
            <a:ext cx="4125000" cy="4120500"/>
          </a:xfrm>
          <a:prstGeom prst="curvedConnector3">
            <a:avLst>
              <a:gd name="adj1" fmla="val 50000"/>
            </a:avLst>
          </a:prstGeom>
          <a:noFill/>
          <a:ln w="9525" cap="flat" cmpd="sng">
            <a:solidFill>
              <a:srgbClr val="E6471C"/>
            </a:solidFill>
            <a:prstDash val="solid"/>
            <a:round/>
            <a:headEnd type="triangle" w="med" len="med"/>
            <a:tailEnd type="triangle" w="med" len="med"/>
          </a:ln>
        </p:spPr>
      </p:cxnSp>
      <p:sp>
        <p:nvSpPr>
          <p:cNvPr id="58" name="Google Shape;58;p3"/>
          <p:cNvSpPr/>
          <p:nvPr/>
        </p:nvSpPr>
        <p:spPr>
          <a:xfrm rot="-2427123">
            <a:off x="19688704" y="9141080"/>
            <a:ext cx="3803785" cy="3803785"/>
          </a:xfrm>
          <a:prstGeom prst="wedgeEllipseCallout">
            <a:avLst>
              <a:gd name="adj1" fmla="val 2"/>
              <a:gd name="adj2" fmla="val 60938"/>
            </a:avLst>
          </a:prstGeom>
          <a:solidFill>
            <a:srgbClr val="4A86E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2"/>
              </a:solidFill>
              <a:latin typeface="Calibri"/>
              <a:ea typeface="Calibri"/>
              <a:cs typeface="Calibri"/>
              <a:sym typeface="Calibri"/>
            </a:endParaRPr>
          </a:p>
        </p:txBody>
      </p:sp>
      <p:sp>
        <p:nvSpPr>
          <p:cNvPr id="59" name="Google Shape;59;p3"/>
          <p:cNvSpPr txBox="1"/>
          <p:nvPr/>
        </p:nvSpPr>
        <p:spPr>
          <a:xfrm rot="-1094114">
            <a:off x="20190159" y="9950927"/>
            <a:ext cx="2908619" cy="2336537"/>
          </a:xfrm>
          <a:prstGeom prst="rect">
            <a:avLst/>
          </a:prstGeom>
          <a:noFill/>
          <a:ln>
            <a:noFill/>
          </a:ln>
        </p:spPr>
        <p:txBody>
          <a:bodyPr spcFirstLastPara="1" wrap="square" lIns="91425" tIns="45700" rIns="91425" bIns="45700" anchor="t" anchorCtr="0">
            <a:spAutoFit/>
          </a:bodyPr>
          <a:lstStyle/>
          <a:p>
            <a:pPr marL="0" marR="0" lvl="0" indent="0" algn="ctr" rtl="0">
              <a:lnSpc>
                <a:spcPct val="110625"/>
              </a:lnSpc>
              <a:spcBef>
                <a:spcPts val="0"/>
              </a:spcBef>
              <a:spcAft>
                <a:spcPts val="0"/>
              </a:spcAft>
              <a:buNone/>
            </a:pPr>
            <a:r>
              <a:rPr lang="fr-FR" sz="3200">
                <a:solidFill>
                  <a:schemeClr val="lt1"/>
                </a:solidFill>
                <a:latin typeface="Calibri"/>
                <a:ea typeface="Calibri"/>
                <a:cs typeface="Calibri"/>
                <a:sym typeface="Calibri"/>
              </a:rPr>
              <a:t>Remember, </a:t>
            </a:r>
            <a:br>
              <a:rPr lang="fr-FR" sz="3200">
                <a:solidFill>
                  <a:schemeClr val="lt1"/>
                </a:solidFill>
                <a:latin typeface="Calibri"/>
                <a:ea typeface="Calibri"/>
                <a:cs typeface="Calibri"/>
                <a:sym typeface="Calibri"/>
              </a:rPr>
            </a:br>
            <a:r>
              <a:rPr lang="fr-FR" sz="3200">
                <a:solidFill>
                  <a:schemeClr val="lt1"/>
                </a:solidFill>
                <a:latin typeface="Calibri"/>
                <a:ea typeface="Calibri"/>
                <a:cs typeface="Calibri"/>
                <a:sym typeface="Calibri"/>
              </a:rPr>
              <a:t>you are the </a:t>
            </a:r>
            <a:r>
              <a:rPr lang="fr-FR" sz="3200" b="1">
                <a:solidFill>
                  <a:schemeClr val="accent2"/>
                </a:solidFill>
                <a:latin typeface="Calibri"/>
                <a:ea typeface="Calibri"/>
                <a:cs typeface="Calibri"/>
                <a:sym typeface="Calibri"/>
              </a:rPr>
              <a:t>link</a:t>
            </a:r>
            <a:r>
              <a:rPr lang="fr-FR" sz="3200">
                <a:solidFill>
                  <a:schemeClr val="lt1"/>
                </a:solidFill>
                <a:latin typeface="Calibri"/>
                <a:ea typeface="Calibri"/>
                <a:cs typeface="Calibri"/>
                <a:sym typeface="Calibri"/>
              </a:rPr>
              <a:t> between your group and your district.</a:t>
            </a:r>
            <a:endParaRPr sz="3200">
              <a:solidFill>
                <a:schemeClr val="lt1"/>
              </a:solidFill>
              <a:latin typeface="Calibri"/>
              <a:ea typeface="Calibri"/>
              <a:cs typeface="Calibri"/>
              <a:sym typeface="Calibri"/>
            </a:endParaRPr>
          </a:p>
        </p:txBody>
      </p:sp>
      <p:sp>
        <p:nvSpPr>
          <p:cNvPr id="60" name="Google Shape;60;p3"/>
          <p:cNvSpPr/>
          <p:nvPr/>
        </p:nvSpPr>
        <p:spPr>
          <a:xfrm rot="-4255976">
            <a:off x="16440309" y="4976237"/>
            <a:ext cx="452491" cy="424866"/>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7"/>
          <p:cNvSpPr txBox="1"/>
          <p:nvPr/>
        </p:nvSpPr>
        <p:spPr>
          <a:xfrm>
            <a:off x="1535610" y="692142"/>
            <a:ext cx="991815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General duties</a:t>
            </a:r>
            <a:endParaRPr/>
          </a:p>
          <a:p>
            <a:pPr marL="0" marR="0" lvl="0" indent="0" algn="l" rtl="0">
              <a:spcBef>
                <a:spcPts val="0"/>
              </a:spcBef>
              <a:spcAft>
                <a:spcPts val="0"/>
              </a:spcAft>
              <a:buNone/>
            </a:pPr>
            <a:r>
              <a:rPr lang="fr-FR" sz="4800">
                <a:solidFill>
                  <a:schemeClr val="dk2"/>
                </a:solidFill>
                <a:latin typeface="Calibri"/>
                <a:ea typeface="Calibri"/>
                <a:cs typeface="Calibri"/>
                <a:sym typeface="Calibri"/>
              </a:rPr>
              <a:t>of a general service representative</a:t>
            </a:r>
            <a:endParaRPr sz="5400" b="1">
              <a:solidFill>
                <a:schemeClr val="dk2"/>
              </a:solidFill>
              <a:latin typeface="Arial"/>
              <a:ea typeface="Arial"/>
              <a:cs typeface="Arial"/>
              <a:sym typeface="Arial"/>
            </a:endParaRPr>
          </a:p>
        </p:txBody>
      </p:sp>
      <p:sp>
        <p:nvSpPr>
          <p:cNvPr id="66" name="Google Shape;66;p7"/>
          <p:cNvSpPr/>
          <p:nvPr/>
        </p:nvSpPr>
        <p:spPr>
          <a:xfrm>
            <a:off x="1541771" y="4177450"/>
            <a:ext cx="21504165" cy="2126828"/>
          </a:xfrm>
          <a:custGeom>
            <a:avLst/>
            <a:gdLst/>
            <a:ahLst/>
            <a:cxnLst/>
            <a:rect l="l" t="t" r="r" b="b"/>
            <a:pathLst>
              <a:path w="21504165" h="2126828" extrusionOk="0">
                <a:moveTo>
                  <a:pt x="0" y="0"/>
                </a:moveTo>
                <a:cubicBezTo>
                  <a:pt x="532086" y="440121"/>
                  <a:pt x="1061545" y="1949669"/>
                  <a:pt x="2554014" y="2112579"/>
                </a:cubicBezTo>
                <a:cubicBezTo>
                  <a:pt x="4046483" y="2275489"/>
                  <a:pt x="6784428" y="987972"/>
                  <a:pt x="8954814" y="977462"/>
                </a:cubicBezTo>
                <a:cubicBezTo>
                  <a:pt x="11125200" y="966952"/>
                  <a:pt x="13484773" y="2102069"/>
                  <a:pt x="15576331" y="2049517"/>
                </a:cubicBezTo>
                <a:cubicBezTo>
                  <a:pt x="17667889" y="1996965"/>
                  <a:pt x="20474151" y="940676"/>
                  <a:pt x="21504165" y="662152"/>
                </a:cubicBezTo>
              </a:path>
            </a:pathLst>
          </a:custGeom>
          <a:noFill/>
          <a:ln w="88900" cap="flat" cmpd="sng">
            <a:solidFill>
              <a:schemeClr val="dk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dk2"/>
              </a:solidFill>
              <a:latin typeface="Calibri"/>
              <a:ea typeface="Calibri"/>
              <a:cs typeface="Calibri"/>
              <a:sym typeface="Calibri"/>
            </a:endParaRPr>
          </a:p>
        </p:txBody>
      </p:sp>
      <p:sp>
        <p:nvSpPr>
          <p:cNvPr id="67" name="Google Shape;67;p7"/>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68" name="Google Shape;68;p7"/>
          <p:cNvSpPr/>
          <p:nvPr/>
        </p:nvSpPr>
        <p:spPr>
          <a:xfrm>
            <a:off x="6017018" y="4448265"/>
            <a:ext cx="2962712" cy="2962712"/>
          </a:xfrm>
          <a:prstGeom prst="wedgeEllipseCallout">
            <a:avLst>
              <a:gd name="adj1" fmla="val 283"/>
              <a:gd name="adj2" fmla="val 67340"/>
            </a:avLst>
          </a:prstGeom>
          <a:solidFill>
            <a:schemeClr val="accent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0" u="sng">
              <a:solidFill>
                <a:schemeClr val="dk2"/>
              </a:solidFill>
              <a:latin typeface="Calibri"/>
              <a:ea typeface="Calibri"/>
              <a:cs typeface="Calibri"/>
              <a:sym typeface="Calibri"/>
            </a:endParaRPr>
          </a:p>
        </p:txBody>
      </p:sp>
      <p:sp>
        <p:nvSpPr>
          <p:cNvPr id="69" name="Google Shape;69;p7"/>
          <p:cNvSpPr txBox="1"/>
          <p:nvPr/>
        </p:nvSpPr>
        <p:spPr>
          <a:xfrm>
            <a:off x="6492428" y="7904649"/>
            <a:ext cx="2011897"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chemeClr val="dk2"/>
                </a:solidFill>
                <a:latin typeface="Calibri"/>
                <a:ea typeface="Calibri"/>
                <a:cs typeface="Calibri"/>
                <a:sym typeface="Calibri"/>
              </a:rPr>
              <a:t>Acting as</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the voice </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of their</a:t>
            </a:r>
            <a:endParaRPr sz="3200">
              <a:solidFill>
                <a:schemeClr val="dk2"/>
              </a:solidFill>
              <a:latin typeface="Calibri"/>
              <a:ea typeface="Calibri"/>
              <a:cs typeface="Calibri"/>
              <a:sym typeface="Calibri"/>
            </a:endParaRPr>
          </a:p>
          <a:p>
            <a:pPr marL="0" marR="0" lvl="0" indent="0" algn="ctr" rtl="0">
              <a:spcBef>
                <a:spcPts val="0"/>
              </a:spcBef>
              <a:spcAft>
                <a:spcPts val="0"/>
              </a:spcAft>
              <a:buNone/>
            </a:pPr>
            <a:r>
              <a:rPr lang="fr-FR" sz="3200">
                <a:solidFill>
                  <a:schemeClr val="dk2"/>
                </a:solidFill>
                <a:latin typeface="Calibri"/>
                <a:ea typeface="Calibri"/>
                <a:cs typeface="Calibri"/>
                <a:sym typeface="Calibri"/>
              </a:rPr>
              <a:t>group’s </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conscience</a:t>
            </a:r>
            <a:endParaRPr/>
          </a:p>
        </p:txBody>
      </p:sp>
      <p:sp>
        <p:nvSpPr>
          <p:cNvPr id="70" name="Google Shape;70;p7"/>
          <p:cNvSpPr/>
          <p:nvPr/>
        </p:nvSpPr>
        <p:spPr>
          <a:xfrm>
            <a:off x="18836054" y="3618434"/>
            <a:ext cx="2962712" cy="2962712"/>
          </a:xfrm>
          <a:prstGeom prst="wedgeEllipseCallout">
            <a:avLst>
              <a:gd name="adj1" fmla="val 283"/>
              <a:gd name="adj2" fmla="val 67340"/>
            </a:avLst>
          </a:prstGeom>
          <a:solidFill>
            <a:schemeClr val="accent5"/>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0">
              <a:solidFill>
                <a:schemeClr val="dk2"/>
              </a:solidFill>
              <a:latin typeface="Calibri"/>
              <a:ea typeface="Calibri"/>
              <a:cs typeface="Calibri"/>
              <a:sym typeface="Calibri"/>
            </a:endParaRPr>
          </a:p>
        </p:txBody>
      </p:sp>
      <p:sp>
        <p:nvSpPr>
          <p:cNvPr id="71" name="Google Shape;71;p7"/>
          <p:cNvSpPr txBox="1"/>
          <p:nvPr/>
        </p:nvSpPr>
        <p:spPr>
          <a:xfrm>
            <a:off x="19301074" y="7090970"/>
            <a:ext cx="2032671"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chemeClr val="dk2"/>
                </a:solidFill>
                <a:latin typeface="Calibri"/>
                <a:ea typeface="Calibri"/>
                <a:cs typeface="Calibri"/>
                <a:sym typeface="Calibri"/>
              </a:rPr>
              <a:t>Registering</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with GSO</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as the GSR</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for your</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group</a:t>
            </a:r>
            <a:endParaRPr/>
          </a:p>
        </p:txBody>
      </p:sp>
      <p:sp>
        <p:nvSpPr>
          <p:cNvPr id="72" name="Google Shape;72;p7"/>
          <p:cNvSpPr/>
          <p:nvPr/>
        </p:nvSpPr>
        <p:spPr>
          <a:xfrm>
            <a:off x="10349900" y="3834458"/>
            <a:ext cx="2962712" cy="2962712"/>
          </a:xfrm>
          <a:prstGeom prst="wedgeEllipseCallout">
            <a:avLst>
              <a:gd name="adj1" fmla="val 283"/>
              <a:gd name="adj2" fmla="val 67340"/>
            </a:avLst>
          </a:prstGeom>
          <a:solidFill>
            <a:schemeClr val="accent3"/>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0">
              <a:solidFill>
                <a:schemeClr val="dk2"/>
              </a:solidFill>
              <a:latin typeface="Calibri"/>
              <a:ea typeface="Calibri"/>
              <a:cs typeface="Calibri"/>
              <a:sym typeface="Calibri"/>
            </a:endParaRPr>
          </a:p>
        </p:txBody>
      </p:sp>
      <p:sp>
        <p:nvSpPr>
          <p:cNvPr id="73" name="Google Shape;73;p7"/>
          <p:cNvSpPr txBox="1"/>
          <p:nvPr/>
        </p:nvSpPr>
        <p:spPr>
          <a:xfrm>
            <a:off x="10170289" y="7290842"/>
            <a:ext cx="3321935"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chemeClr val="dk2"/>
                </a:solidFill>
                <a:latin typeface="Calibri"/>
                <a:ea typeface="Calibri"/>
                <a:cs typeface="Calibri"/>
                <a:sym typeface="Calibri"/>
              </a:rPr>
              <a:t>Passing their</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group’s conscience</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to their DCM at</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District Meetings</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and to their </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Delegate at Area</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Assemblies</a:t>
            </a:r>
            <a:endParaRPr sz="3200">
              <a:solidFill>
                <a:schemeClr val="dk2"/>
              </a:solidFill>
              <a:latin typeface="Calibri"/>
              <a:ea typeface="Calibri"/>
              <a:cs typeface="Calibri"/>
              <a:sym typeface="Calibri"/>
            </a:endParaRPr>
          </a:p>
        </p:txBody>
      </p:sp>
      <p:sp>
        <p:nvSpPr>
          <p:cNvPr id="74" name="Google Shape;74;p7"/>
          <p:cNvSpPr/>
          <p:nvPr/>
        </p:nvSpPr>
        <p:spPr>
          <a:xfrm>
            <a:off x="14660656" y="4436507"/>
            <a:ext cx="2962712" cy="2962712"/>
          </a:xfrm>
          <a:prstGeom prst="wedgeEllipseCallout">
            <a:avLst>
              <a:gd name="adj1" fmla="val 283"/>
              <a:gd name="adj2" fmla="val 67340"/>
            </a:avLst>
          </a:prstGeom>
          <a:solidFill>
            <a:schemeClr val="accent4"/>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0">
              <a:solidFill>
                <a:schemeClr val="dk2"/>
              </a:solidFill>
              <a:latin typeface="Calibri"/>
              <a:ea typeface="Calibri"/>
              <a:cs typeface="Calibri"/>
              <a:sym typeface="Calibri"/>
            </a:endParaRPr>
          </a:p>
        </p:txBody>
      </p:sp>
      <p:sp>
        <p:nvSpPr>
          <p:cNvPr id="75" name="Google Shape;75;p7"/>
          <p:cNvSpPr txBox="1"/>
          <p:nvPr/>
        </p:nvSpPr>
        <p:spPr>
          <a:xfrm>
            <a:off x="14932002" y="7844254"/>
            <a:ext cx="2469779"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chemeClr val="dk2"/>
                </a:solidFill>
                <a:latin typeface="Calibri"/>
                <a:ea typeface="Calibri"/>
                <a:cs typeface="Calibri"/>
                <a:sym typeface="Calibri"/>
              </a:rPr>
              <a:t>Bringing </a:t>
            </a:r>
            <a:endParaRPr/>
          </a:p>
          <a:p>
            <a:pPr marL="0" marR="0" lvl="0" indent="0" algn="ctr" rtl="0">
              <a:spcBef>
                <a:spcPts val="0"/>
              </a:spcBef>
              <a:spcAft>
                <a:spcPts val="0"/>
              </a:spcAft>
              <a:buNone/>
            </a:pPr>
            <a:r>
              <a:rPr lang="fr-FR" sz="3200">
                <a:solidFill>
                  <a:schemeClr val="dk2"/>
                </a:solidFill>
                <a:latin typeface="Calibri"/>
                <a:ea typeface="Calibri"/>
                <a:cs typeface="Calibri"/>
                <a:sym typeface="Calibri"/>
              </a:rPr>
              <a:t>suggestions</a:t>
            </a:r>
            <a:endParaRPr/>
          </a:p>
          <a:p>
            <a:pPr marL="0" marR="0" lvl="0" indent="0" algn="ctr" rtl="0">
              <a:spcBef>
                <a:spcPts val="0"/>
              </a:spcBef>
              <a:spcAft>
                <a:spcPts val="0"/>
              </a:spcAft>
              <a:buNone/>
            </a:pPr>
            <a:r>
              <a:rPr lang="fr-FR" sz="3200">
                <a:solidFill>
                  <a:schemeClr val="dk2"/>
                </a:solidFill>
                <a:latin typeface="Calibri"/>
                <a:ea typeface="Calibri"/>
                <a:cs typeface="Calibri"/>
                <a:sym typeface="Calibri"/>
              </a:rPr>
              <a:t>from the area</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and district</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back to their</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group</a:t>
            </a:r>
            <a:endParaRPr/>
          </a:p>
        </p:txBody>
      </p:sp>
      <p:sp>
        <p:nvSpPr>
          <p:cNvPr id="76" name="Google Shape;76;p7"/>
          <p:cNvSpPr/>
          <p:nvPr/>
        </p:nvSpPr>
        <p:spPr>
          <a:xfrm>
            <a:off x="1863747" y="4209014"/>
            <a:ext cx="2962712" cy="2962712"/>
          </a:xfrm>
          <a:prstGeom prst="wedgeEllipseCallout">
            <a:avLst>
              <a:gd name="adj1" fmla="val 283"/>
              <a:gd name="adj2" fmla="val 67340"/>
            </a:avLst>
          </a:prstGeom>
          <a:solidFill>
            <a:schemeClr val="accent1"/>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0">
              <a:solidFill>
                <a:schemeClr val="dk2"/>
              </a:solidFill>
              <a:latin typeface="Calibri"/>
              <a:ea typeface="Calibri"/>
              <a:cs typeface="Calibri"/>
              <a:sym typeface="Calibri"/>
            </a:endParaRPr>
          </a:p>
        </p:txBody>
      </p:sp>
      <p:sp>
        <p:nvSpPr>
          <p:cNvPr id="77" name="Google Shape;77;p7"/>
          <p:cNvSpPr txBox="1"/>
          <p:nvPr/>
        </p:nvSpPr>
        <p:spPr>
          <a:xfrm>
            <a:off x="2086589" y="7665398"/>
            <a:ext cx="251703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chemeClr val="dk2"/>
                </a:solidFill>
                <a:latin typeface="Calibri"/>
                <a:ea typeface="Calibri"/>
                <a:cs typeface="Calibri"/>
                <a:sym typeface="Calibri"/>
              </a:rPr>
              <a:t>Linking their</a:t>
            </a:r>
            <a:endParaRPr sz="3200">
              <a:solidFill>
                <a:schemeClr val="dk2"/>
              </a:solidFill>
              <a:latin typeface="Calibri"/>
              <a:ea typeface="Calibri"/>
              <a:cs typeface="Calibri"/>
              <a:sym typeface="Calibri"/>
            </a:endParaRPr>
          </a:p>
          <a:p>
            <a:pPr marL="0" marR="0" lvl="0" indent="0" algn="ctr" rtl="0">
              <a:spcBef>
                <a:spcPts val="0"/>
              </a:spcBef>
              <a:spcAft>
                <a:spcPts val="0"/>
              </a:spcAft>
              <a:buNone/>
            </a:pPr>
            <a:r>
              <a:rPr lang="fr-FR" sz="3200">
                <a:solidFill>
                  <a:schemeClr val="dk2"/>
                </a:solidFill>
                <a:latin typeface="Calibri"/>
                <a:ea typeface="Calibri"/>
                <a:cs typeface="Calibri"/>
                <a:sym typeface="Calibri"/>
              </a:rPr>
              <a:t>group to </a:t>
            </a:r>
            <a:endParaRPr/>
          </a:p>
          <a:p>
            <a:pPr marL="0" marR="0" lvl="0" indent="0" algn="ctr" rtl="0">
              <a:spcBef>
                <a:spcPts val="0"/>
              </a:spcBef>
              <a:spcAft>
                <a:spcPts val="0"/>
              </a:spcAft>
              <a:buNone/>
            </a:pPr>
            <a:r>
              <a:rPr lang="fr-FR" sz="3200">
                <a:solidFill>
                  <a:schemeClr val="dk2"/>
                </a:solidFill>
                <a:latin typeface="Calibri"/>
                <a:ea typeface="Calibri"/>
                <a:cs typeface="Calibri"/>
                <a:sym typeface="Calibri"/>
              </a:rPr>
              <a:t>AA as a whole</a:t>
            </a:r>
            <a:endParaRPr sz="3200">
              <a:solidFill>
                <a:schemeClr val="dk2"/>
              </a:solidFill>
              <a:latin typeface="Calibri"/>
              <a:ea typeface="Calibri"/>
              <a:cs typeface="Calibri"/>
              <a:sym typeface="Calibri"/>
            </a:endParaRPr>
          </a:p>
        </p:txBody>
      </p:sp>
      <p:sp>
        <p:nvSpPr>
          <p:cNvPr id="78" name="Google Shape;78;p7"/>
          <p:cNvSpPr/>
          <p:nvPr/>
        </p:nvSpPr>
        <p:spPr>
          <a:xfrm rot="-108216">
            <a:off x="2451106" y="5184704"/>
            <a:ext cx="327482" cy="887681"/>
          </a:xfrm>
          <a:custGeom>
            <a:avLst/>
            <a:gdLst/>
            <a:ahLst/>
            <a:cxnLst/>
            <a:rect l="l" t="t" r="r" b="b"/>
            <a:pathLst>
              <a:path w="546" h="1480" extrusionOk="0">
                <a:moveTo>
                  <a:pt x="99" y="301"/>
                </a:moveTo>
                <a:lnTo>
                  <a:pt x="118" y="302"/>
                </a:lnTo>
                <a:lnTo>
                  <a:pt x="151" y="302"/>
                </a:lnTo>
                <a:lnTo>
                  <a:pt x="180" y="302"/>
                </a:lnTo>
                <a:lnTo>
                  <a:pt x="206" y="302"/>
                </a:lnTo>
                <a:lnTo>
                  <a:pt x="234" y="302"/>
                </a:lnTo>
                <a:lnTo>
                  <a:pt x="262" y="302"/>
                </a:lnTo>
                <a:lnTo>
                  <a:pt x="295" y="302"/>
                </a:lnTo>
                <a:lnTo>
                  <a:pt x="456" y="302"/>
                </a:lnTo>
                <a:lnTo>
                  <a:pt x="470" y="304"/>
                </a:lnTo>
                <a:lnTo>
                  <a:pt x="485" y="307"/>
                </a:lnTo>
                <a:lnTo>
                  <a:pt x="500" y="313"/>
                </a:lnTo>
                <a:lnTo>
                  <a:pt x="513" y="323"/>
                </a:lnTo>
                <a:lnTo>
                  <a:pt x="525" y="336"/>
                </a:lnTo>
                <a:lnTo>
                  <a:pt x="535" y="353"/>
                </a:lnTo>
                <a:lnTo>
                  <a:pt x="543" y="374"/>
                </a:lnTo>
                <a:lnTo>
                  <a:pt x="546" y="387"/>
                </a:lnTo>
                <a:lnTo>
                  <a:pt x="546" y="399"/>
                </a:lnTo>
                <a:lnTo>
                  <a:pt x="546" y="408"/>
                </a:lnTo>
                <a:lnTo>
                  <a:pt x="546" y="417"/>
                </a:lnTo>
                <a:lnTo>
                  <a:pt x="546" y="427"/>
                </a:lnTo>
                <a:lnTo>
                  <a:pt x="545" y="440"/>
                </a:lnTo>
                <a:lnTo>
                  <a:pt x="545" y="457"/>
                </a:lnTo>
                <a:lnTo>
                  <a:pt x="543" y="479"/>
                </a:lnTo>
                <a:lnTo>
                  <a:pt x="543" y="693"/>
                </a:lnTo>
                <a:lnTo>
                  <a:pt x="543" y="708"/>
                </a:lnTo>
                <a:lnTo>
                  <a:pt x="543" y="723"/>
                </a:lnTo>
                <a:lnTo>
                  <a:pt x="543" y="741"/>
                </a:lnTo>
                <a:lnTo>
                  <a:pt x="542" y="758"/>
                </a:lnTo>
                <a:lnTo>
                  <a:pt x="540" y="775"/>
                </a:lnTo>
                <a:lnTo>
                  <a:pt x="538" y="790"/>
                </a:lnTo>
                <a:lnTo>
                  <a:pt x="533" y="805"/>
                </a:lnTo>
                <a:lnTo>
                  <a:pt x="527" y="817"/>
                </a:lnTo>
                <a:lnTo>
                  <a:pt x="518" y="827"/>
                </a:lnTo>
                <a:lnTo>
                  <a:pt x="508" y="833"/>
                </a:lnTo>
                <a:lnTo>
                  <a:pt x="495" y="835"/>
                </a:lnTo>
                <a:lnTo>
                  <a:pt x="483" y="833"/>
                </a:lnTo>
                <a:lnTo>
                  <a:pt x="472" y="830"/>
                </a:lnTo>
                <a:lnTo>
                  <a:pt x="464" y="822"/>
                </a:lnTo>
                <a:lnTo>
                  <a:pt x="457" y="811"/>
                </a:lnTo>
                <a:lnTo>
                  <a:pt x="451" y="795"/>
                </a:lnTo>
                <a:lnTo>
                  <a:pt x="448" y="775"/>
                </a:lnTo>
                <a:lnTo>
                  <a:pt x="446" y="748"/>
                </a:lnTo>
                <a:lnTo>
                  <a:pt x="445" y="717"/>
                </a:lnTo>
                <a:lnTo>
                  <a:pt x="445" y="580"/>
                </a:lnTo>
                <a:lnTo>
                  <a:pt x="445" y="562"/>
                </a:lnTo>
                <a:lnTo>
                  <a:pt x="445" y="550"/>
                </a:lnTo>
                <a:lnTo>
                  <a:pt x="443" y="542"/>
                </a:lnTo>
                <a:lnTo>
                  <a:pt x="441" y="538"/>
                </a:lnTo>
                <a:lnTo>
                  <a:pt x="437" y="537"/>
                </a:lnTo>
                <a:lnTo>
                  <a:pt x="433" y="539"/>
                </a:lnTo>
                <a:lnTo>
                  <a:pt x="430" y="545"/>
                </a:lnTo>
                <a:lnTo>
                  <a:pt x="429" y="556"/>
                </a:lnTo>
                <a:lnTo>
                  <a:pt x="429" y="567"/>
                </a:lnTo>
                <a:lnTo>
                  <a:pt x="429" y="580"/>
                </a:lnTo>
                <a:lnTo>
                  <a:pt x="429" y="592"/>
                </a:lnTo>
                <a:lnTo>
                  <a:pt x="429" y="602"/>
                </a:lnTo>
                <a:lnTo>
                  <a:pt x="429" y="620"/>
                </a:lnTo>
                <a:lnTo>
                  <a:pt x="429" y="644"/>
                </a:lnTo>
                <a:lnTo>
                  <a:pt x="429" y="674"/>
                </a:lnTo>
                <a:lnTo>
                  <a:pt x="429" y="710"/>
                </a:lnTo>
                <a:lnTo>
                  <a:pt x="429" y="749"/>
                </a:lnTo>
                <a:lnTo>
                  <a:pt x="429" y="792"/>
                </a:lnTo>
                <a:lnTo>
                  <a:pt x="429" y="839"/>
                </a:lnTo>
                <a:lnTo>
                  <a:pt x="429" y="889"/>
                </a:lnTo>
                <a:lnTo>
                  <a:pt x="428" y="939"/>
                </a:lnTo>
                <a:lnTo>
                  <a:pt x="428" y="991"/>
                </a:lnTo>
                <a:lnTo>
                  <a:pt x="428" y="1042"/>
                </a:lnTo>
                <a:lnTo>
                  <a:pt x="428" y="1095"/>
                </a:lnTo>
                <a:lnTo>
                  <a:pt x="428" y="1145"/>
                </a:lnTo>
                <a:lnTo>
                  <a:pt x="428" y="1194"/>
                </a:lnTo>
                <a:lnTo>
                  <a:pt x="428" y="1240"/>
                </a:lnTo>
                <a:lnTo>
                  <a:pt x="428" y="1283"/>
                </a:lnTo>
                <a:lnTo>
                  <a:pt x="428" y="1323"/>
                </a:lnTo>
                <a:lnTo>
                  <a:pt x="428" y="1358"/>
                </a:lnTo>
                <a:lnTo>
                  <a:pt x="428" y="1387"/>
                </a:lnTo>
                <a:lnTo>
                  <a:pt x="428" y="1411"/>
                </a:lnTo>
                <a:lnTo>
                  <a:pt x="426" y="1421"/>
                </a:lnTo>
                <a:lnTo>
                  <a:pt x="421" y="1435"/>
                </a:lnTo>
                <a:lnTo>
                  <a:pt x="413" y="1448"/>
                </a:lnTo>
                <a:lnTo>
                  <a:pt x="402" y="1460"/>
                </a:lnTo>
                <a:lnTo>
                  <a:pt x="390" y="1471"/>
                </a:lnTo>
                <a:lnTo>
                  <a:pt x="375" y="1477"/>
                </a:lnTo>
                <a:lnTo>
                  <a:pt x="360" y="1480"/>
                </a:lnTo>
                <a:lnTo>
                  <a:pt x="341" y="1478"/>
                </a:lnTo>
                <a:lnTo>
                  <a:pt x="326" y="1472"/>
                </a:lnTo>
                <a:lnTo>
                  <a:pt x="312" y="1463"/>
                </a:lnTo>
                <a:lnTo>
                  <a:pt x="302" y="1453"/>
                </a:lnTo>
                <a:lnTo>
                  <a:pt x="293" y="1441"/>
                </a:lnTo>
                <a:lnTo>
                  <a:pt x="288" y="1430"/>
                </a:lnTo>
                <a:lnTo>
                  <a:pt x="285" y="1419"/>
                </a:lnTo>
                <a:lnTo>
                  <a:pt x="284" y="1410"/>
                </a:lnTo>
                <a:lnTo>
                  <a:pt x="284" y="1037"/>
                </a:lnTo>
                <a:lnTo>
                  <a:pt x="284" y="1018"/>
                </a:lnTo>
                <a:lnTo>
                  <a:pt x="283" y="1003"/>
                </a:lnTo>
                <a:lnTo>
                  <a:pt x="283" y="992"/>
                </a:lnTo>
                <a:lnTo>
                  <a:pt x="280" y="986"/>
                </a:lnTo>
                <a:lnTo>
                  <a:pt x="276" y="984"/>
                </a:lnTo>
                <a:lnTo>
                  <a:pt x="271" y="986"/>
                </a:lnTo>
                <a:lnTo>
                  <a:pt x="268" y="992"/>
                </a:lnTo>
                <a:lnTo>
                  <a:pt x="267" y="1003"/>
                </a:lnTo>
                <a:lnTo>
                  <a:pt x="266" y="1018"/>
                </a:lnTo>
                <a:lnTo>
                  <a:pt x="266" y="1037"/>
                </a:lnTo>
                <a:lnTo>
                  <a:pt x="266" y="1410"/>
                </a:lnTo>
                <a:lnTo>
                  <a:pt x="264" y="1425"/>
                </a:lnTo>
                <a:lnTo>
                  <a:pt x="260" y="1438"/>
                </a:lnTo>
                <a:lnTo>
                  <a:pt x="252" y="1451"/>
                </a:lnTo>
                <a:lnTo>
                  <a:pt x="242" y="1461"/>
                </a:lnTo>
                <a:lnTo>
                  <a:pt x="228" y="1470"/>
                </a:lnTo>
                <a:lnTo>
                  <a:pt x="212" y="1475"/>
                </a:lnTo>
                <a:lnTo>
                  <a:pt x="190" y="1477"/>
                </a:lnTo>
                <a:lnTo>
                  <a:pt x="172" y="1475"/>
                </a:lnTo>
                <a:lnTo>
                  <a:pt x="156" y="1470"/>
                </a:lnTo>
                <a:lnTo>
                  <a:pt x="144" y="1462"/>
                </a:lnTo>
                <a:lnTo>
                  <a:pt x="134" y="1453"/>
                </a:lnTo>
                <a:lnTo>
                  <a:pt x="127" y="1442"/>
                </a:lnTo>
                <a:lnTo>
                  <a:pt x="122" y="1430"/>
                </a:lnTo>
                <a:lnTo>
                  <a:pt x="118" y="1416"/>
                </a:lnTo>
                <a:lnTo>
                  <a:pt x="117" y="1403"/>
                </a:lnTo>
                <a:lnTo>
                  <a:pt x="117" y="1394"/>
                </a:lnTo>
                <a:lnTo>
                  <a:pt x="117" y="1377"/>
                </a:lnTo>
                <a:lnTo>
                  <a:pt x="117" y="1355"/>
                </a:lnTo>
                <a:lnTo>
                  <a:pt x="117" y="1327"/>
                </a:lnTo>
                <a:lnTo>
                  <a:pt x="117" y="1294"/>
                </a:lnTo>
                <a:lnTo>
                  <a:pt x="117" y="1257"/>
                </a:lnTo>
                <a:lnTo>
                  <a:pt x="117" y="1215"/>
                </a:lnTo>
                <a:lnTo>
                  <a:pt x="117" y="1171"/>
                </a:lnTo>
                <a:lnTo>
                  <a:pt x="117" y="1124"/>
                </a:lnTo>
                <a:lnTo>
                  <a:pt x="117" y="1076"/>
                </a:lnTo>
                <a:lnTo>
                  <a:pt x="117" y="1027"/>
                </a:lnTo>
                <a:lnTo>
                  <a:pt x="117" y="978"/>
                </a:lnTo>
                <a:lnTo>
                  <a:pt x="118" y="927"/>
                </a:lnTo>
                <a:lnTo>
                  <a:pt x="118" y="879"/>
                </a:lnTo>
                <a:lnTo>
                  <a:pt x="118" y="832"/>
                </a:lnTo>
                <a:lnTo>
                  <a:pt x="118" y="788"/>
                </a:lnTo>
                <a:lnTo>
                  <a:pt x="118" y="746"/>
                </a:lnTo>
                <a:lnTo>
                  <a:pt x="118" y="708"/>
                </a:lnTo>
                <a:lnTo>
                  <a:pt x="118" y="674"/>
                </a:lnTo>
                <a:lnTo>
                  <a:pt x="118" y="645"/>
                </a:lnTo>
                <a:lnTo>
                  <a:pt x="118" y="622"/>
                </a:lnTo>
                <a:lnTo>
                  <a:pt x="118" y="604"/>
                </a:lnTo>
                <a:lnTo>
                  <a:pt x="118" y="595"/>
                </a:lnTo>
                <a:lnTo>
                  <a:pt x="118" y="574"/>
                </a:lnTo>
                <a:lnTo>
                  <a:pt x="117" y="559"/>
                </a:lnTo>
                <a:lnTo>
                  <a:pt x="117" y="550"/>
                </a:lnTo>
                <a:lnTo>
                  <a:pt x="116" y="543"/>
                </a:lnTo>
                <a:lnTo>
                  <a:pt x="114" y="540"/>
                </a:lnTo>
                <a:lnTo>
                  <a:pt x="111" y="539"/>
                </a:lnTo>
                <a:lnTo>
                  <a:pt x="108" y="538"/>
                </a:lnTo>
                <a:lnTo>
                  <a:pt x="104" y="539"/>
                </a:lnTo>
                <a:lnTo>
                  <a:pt x="101" y="542"/>
                </a:lnTo>
                <a:lnTo>
                  <a:pt x="100" y="550"/>
                </a:lnTo>
                <a:lnTo>
                  <a:pt x="100" y="560"/>
                </a:lnTo>
                <a:lnTo>
                  <a:pt x="100" y="577"/>
                </a:lnTo>
                <a:lnTo>
                  <a:pt x="101" y="599"/>
                </a:lnTo>
                <a:lnTo>
                  <a:pt x="101" y="618"/>
                </a:lnTo>
                <a:lnTo>
                  <a:pt x="101" y="635"/>
                </a:lnTo>
                <a:lnTo>
                  <a:pt x="101" y="652"/>
                </a:lnTo>
                <a:lnTo>
                  <a:pt x="101" y="670"/>
                </a:lnTo>
                <a:lnTo>
                  <a:pt x="101" y="691"/>
                </a:lnTo>
                <a:lnTo>
                  <a:pt x="101" y="716"/>
                </a:lnTo>
                <a:lnTo>
                  <a:pt x="101" y="747"/>
                </a:lnTo>
                <a:lnTo>
                  <a:pt x="101" y="765"/>
                </a:lnTo>
                <a:lnTo>
                  <a:pt x="100" y="782"/>
                </a:lnTo>
                <a:lnTo>
                  <a:pt x="99" y="797"/>
                </a:lnTo>
                <a:lnTo>
                  <a:pt x="97" y="810"/>
                </a:lnTo>
                <a:lnTo>
                  <a:pt x="91" y="821"/>
                </a:lnTo>
                <a:lnTo>
                  <a:pt x="85" y="830"/>
                </a:lnTo>
                <a:lnTo>
                  <a:pt x="76" y="836"/>
                </a:lnTo>
                <a:lnTo>
                  <a:pt x="64" y="840"/>
                </a:lnTo>
                <a:lnTo>
                  <a:pt x="47" y="842"/>
                </a:lnTo>
                <a:lnTo>
                  <a:pt x="34" y="839"/>
                </a:lnTo>
                <a:lnTo>
                  <a:pt x="23" y="834"/>
                </a:lnTo>
                <a:lnTo>
                  <a:pt x="15" y="825"/>
                </a:lnTo>
                <a:lnTo>
                  <a:pt x="9" y="812"/>
                </a:lnTo>
                <a:lnTo>
                  <a:pt x="4" y="799"/>
                </a:lnTo>
                <a:lnTo>
                  <a:pt x="2" y="783"/>
                </a:lnTo>
                <a:lnTo>
                  <a:pt x="1" y="766"/>
                </a:lnTo>
                <a:lnTo>
                  <a:pt x="0" y="748"/>
                </a:lnTo>
                <a:lnTo>
                  <a:pt x="0" y="732"/>
                </a:lnTo>
                <a:lnTo>
                  <a:pt x="1" y="714"/>
                </a:lnTo>
                <a:lnTo>
                  <a:pt x="1" y="698"/>
                </a:lnTo>
                <a:lnTo>
                  <a:pt x="1" y="481"/>
                </a:lnTo>
                <a:lnTo>
                  <a:pt x="1" y="450"/>
                </a:lnTo>
                <a:lnTo>
                  <a:pt x="1" y="425"/>
                </a:lnTo>
                <a:lnTo>
                  <a:pt x="1" y="405"/>
                </a:lnTo>
                <a:lnTo>
                  <a:pt x="2" y="388"/>
                </a:lnTo>
                <a:lnTo>
                  <a:pt x="3" y="375"/>
                </a:lnTo>
                <a:lnTo>
                  <a:pt x="6" y="364"/>
                </a:lnTo>
                <a:lnTo>
                  <a:pt x="11" y="354"/>
                </a:lnTo>
                <a:lnTo>
                  <a:pt x="16" y="344"/>
                </a:lnTo>
                <a:lnTo>
                  <a:pt x="23" y="335"/>
                </a:lnTo>
                <a:lnTo>
                  <a:pt x="34" y="323"/>
                </a:lnTo>
                <a:lnTo>
                  <a:pt x="48" y="312"/>
                </a:lnTo>
                <a:lnTo>
                  <a:pt x="64" y="306"/>
                </a:lnTo>
                <a:lnTo>
                  <a:pt x="81" y="302"/>
                </a:lnTo>
                <a:lnTo>
                  <a:pt x="99" y="301"/>
                </a:lnTo>
                <a:close/>
                <a:moveTo>
                  <a:pt x="267" y="0"/>
                </a:moveTo>
                <a:lnTo>
                  <a:pt x="294" y="3"/>
                </a:lnTo>
                <a:lnTo>
                  <a:pt x="319" y="13"/>
                </a:lnTo>
                <a:lnTo>
                  <a:pt x="344" y="27"/>
                </a:lnTo>
                <a:lnTo>
                  <a:pt x="364" y="45"/>
                </a:lnTo>
                <a:lnTo>
                  <a:pt x="382" y="67"/>
                </a:lnTo>
                <a:lnTo>
                  <a:pt x="396" y="91"/>
                </a:lnTo>
                <a:lnTo>
                  <a:pt x="404" y="117"/>
                </a:lnTo>
                <a:lnTo>
                  <a:pt x="407" y="143"/>
                </a:lnTo>
                <a:lnTo>
                  <a:pt x="404" y="170"/>
                </a:lnTo>
                <a:lnTo>
                  <a:pt x="395" y="195"/>
                </a:lnTo>
                <a:lnTo>
                  <a:pt x="381" y="219"/>
                </a:lnTo>
                <a:lnTo>
                  <a:pt x="362" y="239"/>
                </a:lnTo>
                <a:lnTo>
                  <a:pt x="340" y="256"/>
                </a:lnTo>
                <a:lnTo>
                  <a:pt x="316" y="270"/>
                </a:lnTo>
                <a:lnTo>
                  <a:pt x="290" y="278"/>
                </a:lnTo>
                <a:lnTo>
                  <a:pt x="264" y="282"/>
                </a:lnTo>
                <a:lnTo>
                  <a:pt x="238" y="278"/>
                </a:lnTo>
                <a:lnTo>
                  <a:pt x="213" y="270"/>
                </a:lnTo>
                <a:lnTo>
                  <a:pt x="190" y="257"/>
                </a:lnTo>
                <a:lnTo>
                  <a:pt x="169" y="240"/>
                </a:lnTo>
                <a:lnTo>
                  <a:pt x="151" y="220"/>
                </a:lnTo>
                <a:lnTo>
                  <a:pt x="137" y="197"/>
                </a:lnTo>
                <a:lnTo>
                  <a:pt x="129" y="172"/>
                </a:lnTo>
                <a:lnTo>
                  <a:pt x="126" y="145"/>
                </a:lnTo>
                <a:lnTo>
                  <a:pt x="129" y="118"/>
                </a:lnTo>
                <a:lnTo>
                  <a:pt x="138" y="92"/>
                </a:lnTo>
                <a:lnTo>
                  <a:pt x="152" y="68"/>
                </a:lnTo>
                <a:lnTo>
                  <a:pt x="170" y="46"/>
                </a:lnTo>
                <a:lnTo>
                  <a:pt x="192" y="27"/>
                </a:lnTo>
                <a:lnTo>
                  <a:pt x="216" y="13"/>
                </a:lnTo>
                <a:lnTo>
                  <a:pt x="241" y="3"/>
                </a:lnTo>
                <a:lnTo>
                  <a:pt x="2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lt1"/>
              </a:solidFill>
              <a:latin typeface="Calibri"/>
              <a:ea typeface="Calibri"/>
              <a:cs typeface="Calibri"/>
              <a:sym typeface="Calibri"/>
            </a:endParaRPr>
          </a:p>
        </p:txBody>
      </p:sp>
      <p:sp>
        <p:nvSpPr>
          <p:cNvPr id="79" name="Google Shape;79;p7"/>
          <p:cNvSpPr/>
          <p:nvPr/>
        </p:nvSpPr>
        <p:spPr>
          <a:xfrm rot="-108216">
            <a:off x="2995236" y="5783608"/>
            <a:ext cx="327482" cy="887681"/>
          </a:xfrm>
          <a:custGeom>
            <a:avLst/>
            <a:gdLst/>
            <a:ahLst/>
            <a:cxnLst/>
            <a:rect l="l" t="t" r="r" b="b"/>
            <a:pathLst>
              <a:path w="546" h="1480" extrusionOk="0">
                <a:moveTo>
                  <a:pt x="99" y="301"/>
                </a:moveTo>
                <a:lnTo>
                  <a:pt x="118" y="302"/>
                </a:lnTo>
                <a:lnTo>
                  <a:pt x="151" y="302"/>
                </a:lnTo>
                <a:lnTo>
                  <a:pt x="180" y="302"/>
                </a:lnTo>
                <a:lnTo>
                  <a:pt x="206" y="302"/>
                </a:lnTo>
                <a:lnTo>
                  <a:pt x="234" y="302"/>
                </a:lnTo>
                <a:lnTo>
                  <a:pt x="262" y="302"/>
                </a:lnTo>
                <a:lnTo>
                  <a:pt x="295" y="302"/>
                </a:lnTo>
                <a:lnTo>
                  <a:pt x="456" y="302"/>
                </a:lnTo>
                <a:lnTo>
                  <a:pt x="470" y="304"/>
                </a:lnTo>
                <a:lnTo>
                  <a:pt x="485" y="307"/>
                </a:lnTo>
                <a:lnTo>
                  <a:pt x="500" y="313"/>
                </a:lnTo>
                <a:lnTo>
                  <a:pt x="513" y="323"/>
                </a:lnTo>
                <a:lnTo>
                  <a:pt x="525" y="336"/>
                </a:lnTo>
                <a:lnTo>
                  <a:pt x="535" y="353"/>
                </a:lnTo>
                <a:lnTo>
                  <a:pt x="543" y="374"/>
                </a:lnTo>
                <a:lnTo>
                  <a:pt x="546" y="387"/>
                </a:lnTo>
                <a:lnTo>
                  <a:pt x="546" y="399"/>
                </a:lnTo>
                <a:lnTo>
                  <a:pt x="546" y="408"/>
                </a:lnTo>
                <a:lnTo>
                  <a:pt x="546" y="417"/>
                </a:lnTo>
                <a:lnTo>
                  <a:pt x="546" y="427"/>
                </a:lnTo>
                <a:lnTo>
                  <a:pt x="545" y="440"/>
                </a:lnTo>
                <a:lnTo>
                  <a:pt x="545" y="457"/>
                </a:lnTo>
                <a:lnTo>
                  <a:pt x="543" y="479"/>
                </a:lnTo>
                <a:lnTo>
                  <a:pt x="543" y="693"/>
                </a:lnTo>
                <a:lnTo>
                  <a:pt x="543" y="708"/>
                </a:lnTo>
                <a:lnTo>
                  <a:pt x="543" y="723"/>
                </a:lnTo>
                <a:lnTo>
                  <a:pt x="543" y="741"/>
                </a:lnTo>
                <a:lnTo>
                  <a:pt x="542" y="758"/>
                </a:lnTo>
                <a:lnTo>
                  <a:pt x="540" y="775"/>
                </a:lnTo>
                <a:lnTo>
                  <a:pt x="538" y="790"/>
                </a:lnTo>
                <a:lnTo>
                  <a:pt x="533" y="805"/>
                </a:lnTo>
                <a:lnTo>
                  <a:pt x="527" y="817"/>
                </a:lnTo>
                <a:lnTo>
                  <a:pt x="518" y="827"/>
                </a:lnTo>
                <a:lnTo>
                  <a:pt x="508" y="833"/>
                </a:lnTo>
                <a:lnTo>
                  <a:pt x="495" y="835"/>
                </a:lnTo>
                <a:lnTo>
                  <a:pt x="483" y="833"/>
                </a:lnTo>
                <a:lnTo>
                  <a:pt x="472" y="830"/>
                </a:lnTo>
                <a:lnTo>
                  <a:pt x="464" y="822"/>
                </a:lnTo>
                <a:lnTo>
                  <a:pt x="457" y="811"/>
                </a:lnTo>
                <a:lnTo>
                  <a:pt x="451" y="795"/>
                </a:lnTo>
                <a:lnTo>
                  <a:pt x="448" y="775"/>
                </a:lnTo>
                <a:lnTo>
                  <a:pt x="446" y="748"/>
                </a:lnTo>
                <a:lnTo>
                  <a:pt x="445" y="717"/>
                </a:lnTo>
                <a:lnTo>
                  <a:pt x="445" y="580"/>
                </a:lnTo>
                <a:lnTo>
                  <a:pt x="445" y="562"/>
                </a:lnTo>
                <a:lnTo>
                  <a:pt x="445" y="550"/>
                </a:lnTo>
                <a:lnTo>
                  <a:pt x="443" y="542"/>
                </a:lnTo>
                <a:lnTo>
                  <a:pt x="441" y="538"/>
                </a:lnTo>
                <a:lnTo>
                  <a:pt x="437" y="537"/>
                </a:lnTo>
                <a:lnTo>
                  <a:pt x="433" y="539"/>
                </a:lnTo>
                <a:lnTo>
                  <a:pt x="430" y="545"/>
                </a:lnTo>
                <a:lnTo>
                  <a:pt x="429" y="556"/>
                </a:lnTo>
                <a:lnTo>
                  <a:pt x="429" y="567"/>
                </a:lnTo>
                <a:lnTo>
                  <a:pt x="429" y="580"/>
                </a:lnTo>
                <a:lnTo>
                  <a:pt x="429" y="592"/>
                </a:lnTo>
                <a:lnTo>
                  <a:pt x="429" y="602"/>
                </a:lnTo>
                <a:lnTo>
                  <a:pt x="429" y="620"/>
                </a:lnTo>
                <a:lnTo>
                  <a:pt x="429" y="644"/>
                </a:lnTo>
                <a:lnTo>
                  <a:pt x="429" y="674"/>
                </a:lnTo>
                <a:lnTo>
                  <a:pt x="429" y="710"/>
                </a:lnTo>
                <a:lnTo>
                  <a:pt x="429" y="749"/>
                </a:lnTo>
                <a:lnTo>
                  <a:pt x="429" y="792"/>
                </a:lnTo>
                <a:lnTo>
                  <a:pt x="429" y="839"/>
                </a:lnTo>
                <a:lnTo>
                  <a:pt x="429" y="889"/>
                </a:lnTo>
                <a:lnTo>
                  <a:pt x="428" y="939"/>
                </a:lnTo>
                <a:lnTo>
                  <a:pt x="428" y="991"/>
                </a:lnTo>
                <a:lnTo>
                  <a:pt x="428" y="1042"/>
                </a:lnTo>
                <a:lnTo>
                  <a:pt x="428" y="1095"/>
                </a:lnTo>
                <a:lnTo>
                  <a:pt x="428" y="1145"/>
                </a:lnTo>
                <a:lnTo>
                  <a:pt x="428" y="1194"/>
                </a:lnTo>
                <a:lnTo>
                  <a:pt x="428" y="1240"/>
                </a:lnTo>
                <a:lnTo>
                  <a:pt x="428" y="1283"/>
                </a:lnTo>
                <a:lnTo>
                  <a:pt x="428" y="1323"/>
                </a:lnTo>
                <a:lnTo>
                  <a:pt x="428" y="1358"/>
                </a:lnTo>
                <a:lnTo>
                  <a:pt x="428" y="1387"/>
                </a:lnTo>
                <a:lnTo>
                  <a:pt x="428" y="1411"/>
                </a:lnTo>
                <a:lnTo>
                  <a:pt x="426" y="1421"/>
                </a:lnTo>
                <a:lnTo>
                  <a:pt x="421" y="1435"/>
                </a:lnTo>
                <a:lnTo>
                  <a:pt x="413" y="1448"/>
                </a:lnTo>
                <a:lnTo>
                  <a:pt x="402" y="1460"/>
                </a:lnTo>
                <a:lnTo>
                  <a:pt x="390" y="1471"/>
                </a:lnTo>
                <a:lnTo>
                  <a:pt x="375" y="1477"/>
                </a:lnTo>
                <a:lnTo>
                  <a:pt x="360" y="1480"/>
                </a:lnTo>
                <a:lnTo>
                  <a:pt x="341" y="1478"/>
                </a:lnTo>
                <a:lnTo>
                  <a:pt x="326" y="1472"/>
                </a:lnTo>
                <a:lnTo>
                  <a:pt x="312" y="1463"/>
                </a:lnTo>
                <a:lnTo>
                  <a:pt x="302" y="1453"/>
                </a:lnTo>
                <a:lnTo>
                  <a:pt x="293" y="1441"/>
                </a:lnTo>
                <a:lnTo>
                  <a:pt x="288" y="1430"/>
                </a:lnTo>
                <a:lnTo>
                  <a:pt x="285" y="1419"/>
                </a:lnTo>
                <a:lnTo>
                  <a:pt x="284" y="1410"/>
                </a:lnTo>
                <a:lnTo>
                  <a:pt x="284" y="1037"/>
                </a:lnTo>
                <a:lnTo>
                  <a:pt x="284" y="1018"/>
                </a:lnTo>
                <a:lnTo>
                  <a:pt x="283" y="1003"/>
                </a:lnTo>
                <a:lnTo>
                  <a:pt x="283" y="992"/>
                </a:lnTo>
                <a:lnTo>
                  <a:pt x="280" y="986"/>
                </a:lnTo>
                <a:lnTo>
                  <a:pt x="276" y="984"/>
                </a:lnTo>
                <a:lnTo>
                  <a:pt x="271" y="986"/>
                </a:lnTo>
                <a:lnTo>
                  <a:pt x="268" y="992"/>
                </a:lnTo>
                <a:lnTo>
                  <a:pt x="267" y="1003"/>
                </a:lnTo>
                <a:lnTo>
                  <a:pt x="266" y="1018"/>
                </a:lnTo>
                <a:lnTo>
                  <a:pt x="266" y="1037"/>
                </a:lnTo>
                <a:lnTo>
                  <a:pt x="266" y="1410"/>
                </a:lnTo>
                <a:lnTo>
                  <a:pt x="264" y="1425"/>
                </a:lnTo>
                <a:lnTo>
                  <a:pt x="260" y="1438"/>
                </a:lnTo>
                <a:lnTo>
                  <a:pt x="252" y="1451"/>
                </a:lnTo>
                <a:lnTo>
                  <a:pt x="242" y="1461"/>
                </a:lnTo>
                <a:lnTo>
                  <a:pt x="228" y="1470"/>
                </a:lnTo>
                <a:lnTo>
                  <a:pt x="212" y="1475"/>
                </a:lnTo>
                <a:lnTo>
                  <a:pt x="190" y="1477"/>
                </a:lnTo>
                <a:lnTo>
                  <a:pt x="172" y="1475"/>
                </a:lnTo>
                <a:lnTo>
                  <a:pt x="156" y="1470"/>
                </a:lnTo>
                <a:lnTo>
                  <a:pt x="144" y="1462"/>
                </a:lnTo>
                <a:lnTo>
                  <a:pt x="134" y="1453"/>
                </a:lnTo>
                <a:lnTo>
                  <a:pt x="127" y="1442"/>
                </a:lnTo>
                <a:lnTo>
                  <a:pt x="122" y="1430"/>
                </a:lnTo>
                <a:lnTo>
                  <a:pt x="118" y="1416"/>
                </a:lnTo>
                <a:lnTo>
                  <a:pt x="117" y="1403"/>
                </a:lnTo>
                <a:lnTo>
                  <a:pt x="117" y="1394"/>
                </a:lnTo>
                <a:lnTo>
                  <a:pt x="117" y="1377"/>
                </a:lnTo>
                <a:lnTo>
                  <a:pt x="117" y="1355"/>
                </a:lnTo>
                <a:lnTo>
                  <a:pt x="117" y="1327"/>
                </a:lnTo>
                <a:lnTo>
                  <a:pt x="117" y="1294"/>
                </a:lnTo>
                <a:lnTo>
                  <a:pt x="117" y="1257"/>
                </a:lnTo>
                <a:lnTo>
                  <a:pt x="117" y="1215"/>
                </a:lnTo>
                <a:lnTo>
                  <a:pt x="117" y="1171"/>
                </a:lnTo>
                <a:lnTo>
                  <a:pt x="117" y="1124"/>
                </a:lnTo>
                <a:lnTo>
                  <a:pt x="117" y="1076"/>
                </a:lnTo>
                <a:lnTo>
                  <a:pt x="117" y="1027"/>
                </a:lnTo>
                <a:lnTo>
                  <a:pt x="117" y="978"/>
                </a:lnTo>
                <a:lnTo>
                  <a:pt x="118" y="927"/>
                </a:lnTo>
                <a:lnTo>
                  <a:pt x="118" y="879"/>
                </a:lnTo>
                <a:lnTo>
                  <a:pt x="118" y="832"/>
                </a:lnTo>
                <a:lnTo>
                  <a:pt x="118" y="788"/>
                </a:lnTo>
                <a:lnTo>
                  <a:pt x="118" y="746"/>
                </a:lnTo>
                <a:lnTo>
                  <a:pt x="118" y="708"/>
                </a:lnTo>
                <a:lnTo>
                  <a:pt x="118" y="674"/>
                </a:lnTo>
                <a:lnTo>
                  <a:pt x="118" y="645"/>
                </a:lnTo>
                <a:lnTo>
                  <a:pt x="118" y="622"/>
                </a:lnTo>
                <a:lnTo>
                  <a:pt x="118" y="604"/>
                </a:lnTo>
                <a:lnTo>
                  <a:pt x="118" y="595"/>
                </a:lnTo>
                <a:lnTo>
                  <a:pt x="118" y="574"/>
                </a:lnTo>
                <a:lnTo>
                  <a:pt x="117" y="559"/>
                </a:lnTo>
                <a:lnTo>
                  <a:pt x="117" y="550"/>
                </a:lnTo>
                <a:lnTo>
                  <a:pt x="116" y="543"/>
                </a:lnTo>
                <a:lnTo>
                  <a:pt x="114" y="540"/>
                </a:lnTo>
                <a:lnTo>
                  <a:pt x="111" y="539"/>
                </a:lnTo>
                <a:lnTo>
                  <a:pt x="108" y="538"/>
                </a:lnTo>
                <a:lnTo>
                  <a:pt x="104" y="539"/>
                </a:lnTo>
                <a:lnTo>
                  <a:pt x="101" y="542"/>
                </a:lnTo>
                <a:lnTo>
                  <a:pt x="100" y="550"/>
                </a:lnTo>
                <a:lnTo>
                  <a:pt x="100" y="560"/>
                </a:lnTo>
                <a:lnTo>
                  <a:pt x="100" y="577"/>
                </a:lnTo>
                <a:lnTo>
                  <a:pt x="101" y="599"/>
                </a:lnTo>
                <a:lnTo>
                  <a:pt x="101" y="618"/>
                </a:lnTo>
                <a:lnTo>
                  <a:pt x="101" y="635"/>
                </a:lnTo>
                <a:lnTo>
                  <a:pt x="101" y="652"/>
                </a:lnTo>
                <a:lnTo>
                  <a:pt x="101" y="670"/>
                </a:lnTo>
                <a:lnTo>
                  <a:pt x="101" y="691"/>
                </a:lnTo>
                <a:lnTo>
                  <a:pt x="101" y="716"/>
                </a:lnTo>
                <a:lnTo>
                  <a:pt x="101" y="747"/>
                </a:lnTo>
                <a:lnTo>
                  <a:pt x="101" y="765"/>
                </a:lnTo>
                <a:lnTo>
                  <a:pt x="100" y="782"/>
                </a:lnTo>
                <a:lnTo>
                  <a:pt x="99" y="797"/>
                </a:lnTo>
                <a:lnTo>
                  <a:pt x="97" y="810"/>
                </a:lnTo>
                <a:lnTo>
                  <a:pt x="91" y="821"/>
                </a:lnTo>
                <a:lnTo>
                  <a:pt x="85" y="830"/>
                </a:lnTo>
                <a:lnTo>
                  <a:pt x="76" y="836"/>
                </a:lnTo>
                <a:lnTo>
                  <a:pt x="64" y="840"/>
                </a:lnTo>
                <a:lnTo>
                  <a:pt x="47" y="842"/>
                </a:lnTo>
                <a:lnTo>
                  <a:pt x="34" y="839"/>
                </a:lnTo>
                <a:lnTo>
                  <a:pt x="23" y="834"/>
                </a:lnTo>
                <a:lnTo>
                  <a:pt x="15" y="825"/>
                </a:lnTo>
                <a:lnTo>
                  <a:pt x="9" y="812"/>
                </a:lnTo>
                <a:lnTo>
                  <a:pt x="4" y="799"/>
                </a:lnTo>
                <a:lnTo>
                  <a:pt x="2" y="783"/>
                </a:lnTo>
                <a:lnTo>
                  <a:pt x="1" y="766"/>
                </a:lnTo>
                <a:lnTo>
                  <a:pt x="0" y="748"/>
                </a:lnTo>
                <a:lnTo>
                  <a:pt x="0" y="732"/>
                </a:lnTo>
                <a:lnTo>
                  <a:pt x="1" y="714"/>
                </a:lnTo>
                <a:lnTo>
                  <a:pt x="1" y="698"/>
                </a:lnTo>
                <a:lnTo>
                  <a:pt x="1" y="481"/>
                </a:lnTo>
                <a:lnTo>
                  <a:pt x="1" y="450"/>
                </a:lnTo>
                <a:lnTo>
                  <a:pt x="1" y="425"/>
                </a:lnTo>
                <a:lnTo>
                  <a:pt x="1" y="405"/>
                </a:lnTo>
                <a:lnTo>
                  <a:pt x="2" y="388"/>
                </a:lnTo>
                <a:lnTo>
                  <a:pt x="3" y="375"/>
                </a:lnTo>
                <a:lnTo>
                  <a:pt x="6" y="364"/>
                </a:lnTo>
                <a:lnTo>
                  <a:pt x="11" y="354"/>
                </a:lnTo>
                <a:lnTo>
                  <a:pt x="16" y="344"/>
                </a:lnTo>
                <a:lnTo>
                  <a:pt x="23" y="335"/>
                </a:lnTo>
                <a:lnTo>
                  <a:pt x="34" y="323"/>
                </a:lnTo>
                <a:lnTo>
                  <a:pt x="48" y="312"/>
                </a:lnTo>
                <a:lnTo>
                  <a:pt x="64" y="306"/>
                </a:lnTo>
                <a:lnTo>
                  <a:pt x="81" y="302"/>
                </a:lnTo>
                <a:lnTo>
                  <a:pt x="99" y="301"/>
                </a:lnTo>
                <a:close/>
                <a:moveTo>
                  <a:pt x="267" y="0"/>
                </a:moveTo>
                <a:lnTo>
                  <a:pt x="294" y="3"/>
                </a:lnTo>
                <a:lnTo>
                  <a:pt x="319" y="13"/>
                </a:lnTo>
                <a:lnTo>
                  <a:pt x="344" y="27"/>
                </a:lnTo>
                <a:lnTo>
                  <a:pt x="364" y="45"/>
                </a:lnTo>
                <a:lnTo>
                  <a:pt x="382" y="67"/>
                </a:lnTo>
                <a:lnTo>
                  <a:pt x="396" y="91"/>
                </a:lnTo>
                <a:lnTo>
                  <a:pt x="404" y="117"/>
                </a:lnTo>
                <a:lnTo>
                  <a:pt x="407" y="143"/>
                </a:lnTo>
                <a:lnTo>
                  <a:pt x="404" y="170"/>
                </a:lnTo>
                <a:lnTo>
                  <a:pt x="395" y="195"/>
                </a:lnTo>
                <a:lnTo>
                  <a:pt x="381" y="219"/>
                </a:lnTo>
                <a:lnTo>
                  <a:pt x="362" y="239"/>
                </a:lnTo>
                <a:lnTo>
                  <a:pt x="340" y="256"/>
                </a:lnTo>
                <a:lnTo>
                  <a:pt x="316" y="270"/>
                </a:lnTo>
                <a:lnTo>
                  <a:pt x="290" y="278"/>
                </a:lnTo>
                <a:lnTo>
                  <a:pt x="264" y="282"/>
                </a:lnTo>
                <a:lnTo>
                  <a:pt x="238" y="278"/>
                </a:lnTo>
                <a:lnTo>
                  <a:pt x="213" y="270"/>
                </a:lnTo>
                <a:lnTo>
                  <a:pt x="190" y="257"/>
                </a:lnTo>
                <a:lnTo>
                  <a:pt x="169" y="240"/>
                </a:lnTo>
                <a:lnTo>
                  <a:pt x="151" y="220"/>
                </a:lnTo>
                <a:lnTo>
                  <a:pt x="137" y="197"/>
                </a:lnTo>
                <a:lnTo>
                  <a:pt x="129" y="172"/>
                </a:lnTo>
                <a:lnTo>
                  <a:pt x="126" y="145"/>
                </a:lnTo>
                <a:lnTo>
                  <a:pt x="129" y="118"/>
                </a:lnTo>
                <a:lnTo>
                  <a:pt x="138" y="92"/>
                </a:lnTo>
                <a:lnTo>
                  <a:pt x="152" y="68"/>
                </a:lnTo>
                <a:lnTo>
                  <a:pt x="170" y="46"/>
                </a:lnTo>
                <a:lnTo>
                  <a:pt x="192" y="27"/>
                </a:lnTo>
                <a:lnTo>
                  <a:pt x="216" y="13"/>
                </a:lnTo>
                <a:lnTo>
                  <a:pt x="241" y="3"/>
                </a:lnTo>
                <a:lnTo>
                  <a:pt x="2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lt1"/>
              </a:solidFill>
              <a:latin typeface="Calibri"/>
              <a:ea typeface="Calibri"/>
              <a:cs typeface="Calibri"/>
              <a:sym typeface="Calibri"/>
            </a:endParaRPr>
          </a:p>
        </p:txBody>
      </p:sp>
      <p:sp>
        <p:nvSpPr>
          <p:cNvPr id="80" name="Google Shape;80;p7"/>
          <p:cNvSpPr/>
          <p:nvPr/>
        </p:nvSpPr>
        <p:spPr>
          <a:xfrm rot="-108216">
            <a:off x="3474541" y="5184704"/>
            <a:ext cx="327482" cy="887681"/>
          </a:xfrm>
          <a:custGeom>
            <a:avLst/>
            <a:gdLst/>
            <a:ahLst/>
            <a:cxnLst/>
            <a:rect l="l" t="t" r="r" b="b"/>
            <a:pathLst>
              <a:path w="546" h="1480" extrusionOk="0">
                <a:moveTo>
                  <a:pt x="99" y="301"/>
                </a:moveTo>
                <a:lnTo>
                  <a:pt x="118" y="302"/>
                </a:lnTo>
                <a:lnTo>
                  <a:pt x="151" y="302"/>
                </a:lnTo>
                <a:lnTo>
                  <a:pt x="180" y="302"/>
                </a:lnTo>
                <a:lnTo>
                  <a:pt x="206" y="302"/>
                </a:lnTo>
                <a:lnTo>
                  <a:pt x="234" y="302"/>
                </a:lnTo>
                <a:lnTo>
                  <a:pt x="262" y="302"/>
                </a:lnTo>
                <a:lnTo>
                  <a:pt x="295" y="302"/>
                </a:lnTo>
                <a:lnTo>
                  <a:pt x="456" y="302"/>
                </a:lnTo>
                <a:lnTo>
                  <a:pt x="470" y="304"/>
                </a:lnTo>
                <a:lnTo>
                  <a:pt x="485" y="307"/>
                </a:lnTo>
                <a:lnTo>
                  <a:pt x="500" y="313"/>
                </a:lnTo>
                <a:lnTo>
                  <a:pt x="513" y="323"/>
                </a:lnTo>
                <a:lnTo>
                  <a:pt x="525" y="336"/>
                </a:lnTo>
                <a:lnTo>
                  <a:pt x="535" y="353"/>
                </a:lnTo>
                <a:lnTo>
                  <a:pt x="543" y="374"/>
                </a:lnTo>
                <a:lnTo>
                  <a:pt x="546" y="387"/>
                </a:lnTo>
                <a:lnTo>
                  <a:pt x="546" y="399"/>
                </a:lnTo>
                <a:lnTo>
                  <a:pt x="546" y="408"/>
                </a:lnTo>
                <a:lnTo>
                  <a:pt x="546" y="417"/>
                </a:lnTo>
                <a:lnTo>
                  <a:pt x="546" y="427"/>
                </a:lnTo>
                <a:lnTo>
                  <a:pt x="545" y="440"/>
                </a:lnTo>
                <a:lnTo>
                  <a:pt x="545" y="457"/>
                </a:lnTo>
                <a:lnTo>
                  <a:pt x="543" y="479"/>
                </a:lnTo>
                <a:lnTo>
                  <a:pt x="543" y="693"/>
                </a:lnTo>
                <a:lnTo>
                  <a:pt x="543" y="708"/>
                </a:lnTo>
                <a:lnTo>
                  <a:pt x="543" y="723"/>
                </a:lnTo>
                <a:lnTo>
                  <a:pt x="543" y="741"/>
                </a:lnTo>
                <a:lnTo>
                  <a:pt x="542" y="758"/>
                </a:lnTo>
                <a:lnTo>
                  <a:pt x="540" y="775"/>
                </a:lnTo>
                <a:lnTo>
                  <a:pt x="538" y="790"/>
                </a:lnTo>
                <a:lnTo>
                  <a:pt x="533" y="805"/>
                </a:lnTo>
                <a:lnTo>
                  <a:pt x="527" y="817"/>
                </a:lnTo>
                <a:lnTo>
                  <a:pt x="518" y="827"/>
                </a:lnTo>
                <a:lnTo>
                  <a:pt x="508" y="833"/>
                </a:lnTo>
                <a:lnTo>
                  <a:pt x="495" y="835"/>
                </a:lnTo>
                <a:lnTo>
                  <a:pt x="483" y="833"/>
                </a:lnTo>
                <a:lnTo>
                  <a:pt x="472" y="830"/>
                </a:lnTo>
                <a:lnTo>
                  <a:pt x="464" y="822"/>
                </a:lnTo>
                <a:lnTo>
                  <a:pt x="457" y="811"/>
                </a:lnTo>
                <a:lnTo>
                  <a:pt x="451" y="795"/>
                </a:lnTo>
                <a:lnTo>
                  <a:pt x="448" y="775"/>
                </a:lnTo>
                <a:lnTo>
                  <a:pt x="446" y="748"/>
                </a:lnTo>
                <a:lnTo>
                  <a:pt x="445" y="717"/>
                </a:lnTo>
                <a:lnTo>
                  <a:pt x="445" y="580"/>
                </a:lnTo>
                <a:lnTo>
                  <a:pt x="445" y="562"/>
                </a:lnTo>
                <a:lnTo>
                  <a:pt x="445" y="550"/>
                </a:lnTo>
                <a:lnTo>
                  <a:pt x="443" y="542"/>
                </a:lnTo>
                <a:lnTo>
                  <a:pt x="441" y="538"/>
                </a:lnTo>
                <a:lnTo>
                  <a:pt x="437" y="537"/>
                </a:lnTo>
                <a:lnTo>
                  <a:pt x="433" y="539"/>
                </a:lnTo>
                <a:lnTo>
                  <a:pt x="430" y="545"/>
                </a:lnTo>
                <a:lnTo>
                  <a:pt x="429" y="556"/>
                </a:lnTo>
                <a:lnTo>
                  <a:pt x="429" y="567"/>
                </a:lnTo>
                <a:lnTo>
                  <a:pt x="429" y="580"/>
                </a:lnTo>
                <a:lnTo>
                  <a:pt x="429" y="592"/>
                </a:lnTo>
                <a:lnTo>
                  <a:pt x="429" y="602"/>
                </a:lnTo>
                <a:lnTo>
                  <a:pt x="429" y="620"/>
                </a:lnTo>
                <a:lnTo>
                  <a:pt x="429" y="644"/>
                </a:lnTo>
                <a:lnTo>
                  <a:pt x="429" y="674"/>
                </a:lnTo>
                <a:lnTo>
                  <a:pt x="429" y="710"/>
                </a:lnTo>
                <a:lnTo>
                  <a:pt x="429" y="749"/>
                </a:lnTo>
                <a:lnTo>
                  <a:pt x="429" y="792"/>
                </a:lnTo>
                <a:lnTo>
                  <a:pt x="429" y="839"/>
                </a:lnTo>
                <a:lnTo>
                  <a:pt x="429" y="889"/>
                </a:lnTo>
                <a:lnTo>
                  <a:pt x="428" y="939"/>
                </a:lnTo>
                <a:lnTo>
                  <a:pt x="428" y="991"/>
                </a:lnTo>
                <a:lnTo>
                  <a:pt x="428" y="1042"/>
                </a:lnTo>
                <a:lnTo>
                  <a:pt x="428" y="1095"/>
                </a:lnTo>
                <a:lnTo>
                  <a:pt x="428" y="1145"/>
                </a:lnTo>
                <a:lnTo>
                  <a:pt x="428" y="1194"/>
                </a:lnTo>
                <a:lnTo>
                  <a:pt x="428" y="1240"/>
                </a:lnTo>
                <a:lnTo>
                  <a:pt x="428" y="1283"/>
                </a:lnTo>
                <a:lnTo>
                  <a:pt x="428" y="1323"/>
                </a:lnTo>
                <a:lnTo>
                  <a:pt x="428" y="1358"/>
                </a:lnTo>
                <a:lnTo>
                  <a:pt x="428" y="1387"/>
                </a:lnTo>
                <a:lnTo>
                  <a:pt x="428" y="1411"/>
                </a:lnTo>
                <a:lnTo>
                  <a:pt x="426" y="1421"/>
                </a:lnTo>
                <a:lnTo>
                  <a:pt x="421" y="1435"/>
                </a:lnTo>
                <a:lnTo>
                  <a:pt x="413" y="1448"/>
                </a:lnTo>
                <a:lnTo>
                  <a:pt x="402" y="1460"/>
                </a:lnTo>
                <a:lnTo>
                  <a:pt x="390" y="1471"/>
                </a:lnTo>
                <a:lnTo>
                  <a:pt x="375" y="1477"/>
                </a:lnTo>
                <a:lnTo>
                  <a:pt x="360" y="1480"/>
                </a:lnTo>
                <a:lnTo>
                  <a:pt x="341" y="1478"/>
                </a:lnTo>
                <a:lnTo>
                  <a:pt x="326" y="1472"/>
                </a:lnTo>
                <a:lnTo>
                  <a:pt x="312" y="1463"/>
                </a:lnTo>
                <a:lnTo>
                  <a:pt x="302" y="1453"/>
                </a:lnTo>
                <a:lnTo>
                  <a:pt x="293" y="1441"/>
                </a:lnTo>
                <a:lnTo>
                  <a:pt x="288" y="1430"/>
                </a:lnTo>
                <a:lnTo>
                  <a:pt x="285" y="1419"/>
                </a:lnTo>
                <a:lnTo>
                  <a:pt x="284" y="1410"/>
                </a:lnTo>
                <a:lnTo>
                  <a:pt x="284" y="1037"/>
                </a:lnTo>
                <a:lnTo>
                  <a:pt x="284" y="1018"/>
                </a:lnTo>
                <a:lnTo>
                  <a:pt x="283" y="1003"/>
                </a:lnTo>
                <a:lnTo>
                  <a:pt x="283" y="992"/>
                </a:lnTo>
                <a:lnTo>
                  <a:pt x="280" y="986"/>
                </a:lnTo>
                <a:lnTo>
                  <a:pt x="276" y="984"/>
                </a:lnTo>
                <a:lnTo>
                  <a:pt x="271" y="986"/>
                </a:lnTo>
                <a:lnTo>
                  <a:pt x="268" y="992"/>
                </a:lnTo>
                <a:lnTo>
                  <a:pt x="267" y="1003"/>
                </a:lnTo>
                <a:lnTo>
                  <a:pt x="266" y="1018"/>
                </a:lnTo>
                <a:lnTo>
                  <a:pt x="266" y="1037"/>
                </a:lnTo>
                <a:lnTo>
                  <a:pt x="266" y="1410"/>
                </a:lnTo>
                <a:lnTo>
                  <a:pt x="264" y="1425"/>
                </a:lnTo>
                <a:lnTo>
                  <a:pt x="260" y="1438"/>
                </a:lnTo>
                <a:lnTo>
                  <a:pt x="252" y="1451"/>
                </a:lnTo>
                <a:lnTo>
                  <a:pt x="242" y="1461"/>
                </a:lnTo>
                <a:lnTo>
                  <a:pt x="228" y="1470"/>
                </a:lnTo>
                <a:lnTo>
                  <a:pt x="212" y="1475"/>
                </a:lnTo>
                <a:lnTo>
                  <a:pt x="190" y="1477"/>
                </a:lnTo>
                <a:lnTo>
                  <a:pt x="172" y="1475"/>
                </a:lnTo>
                <a:lnTo>
                  <a:pt x="156" y="1470"/>
                </a:lnTo>
                <a:lnTo>
                  <a:pt x="144" y="1462"/>
                </a:lnTo>
                <a:lnTo>
                  <a:pt x="134" y="1453"/>
                </a:lnTo>
                <a:lnTo>
                  <a:pt x="127" y="1442"/>
                </a:lnTo>
                <a:lnTo>
                  <a:pt x="122" y="1430"/>
                </a:lnTo>
                <a:lnTo>
                  <a:pt x="118" y="1416"/>
                </a:lnTo>
                <a:lnTo>
                  <a:pt x="117" y="1403"/>
                </a:lnTo>
                <a:lnTo>
                  <a:pt x="117" y="1394"/>
                </a:lnTo>
                <a:lnTo>
                  <a:pt x="117" y="1377"/>
                </a:lnTo>
                <a:lnTo>
                  <a:pt x="117" y="1355"/>
                </a:lnTo>
                <a:lnTo>
                  <a:pt x="117" y="1327"/>
                </a:lnTo>
                <a:lnTo>
                  <a:pt x="117" y="1294"/>
                </a:lnTo>
                <a:lnTo>
                  <a:pt x="117" y="1257"/>
                </a:lnTo>
                <a:lnTo>
                  <a:pt x="117" y="1215"/>
                </a:lnTo>
                <a:lnTo>
                  <a:pt x="117" y="1171"/>
                </a:lnTo>
                <a:lnTo>
                  <a:pt x="117" y="1124"/>
                </a:lnTo>
                <a:lnTo>
                  <a:pt x="117" y="1076"/>
                </a:lnTo>
                <a:lnTo>
                  <a:pt x="117" y="1027"/>
                </a:lnTo>
                <a:lnTo>
                  <a:pt x="117" y="978"/>
                </a:lnTo>
                <a:lnTo>
                  <a:pt x="118" y="927"/>
                </a:lnTo>
                <a:lnTo>
                  <a:pt x="118" y="879"/>
                </a:lnTo>
                <a:lnTo>
                  <a:pt x="118" y="832"/>
                </a:lnTo>
                <a:lnTo>
                  <a:pt x="118" y="788"/>
                </a:lnTo>
                <a:lnTo>
                  <a:pt x="118" y="746"/>
                </a:lnTo>
                <a:lnTo>
                  <a:pt x="118" y="708"/>
                </a:lnTo>
                <a:lnTo>
                  <a:pt x="118" y="674"/>
                </a:lnTo>
                <a:lnTo>
                  <a:pt x="118" y="645"/>
                </a:lnTo>
                <a:lnTo>
                  <a:pt x="118" y="622"/>
                </a:lnTo>
                <a:lnTo>
                  <a:pt x="118" y="604"/>
                </a:lnTo>
                <a:lnTo>
                  <a:pt x="118" y="595"/>
                </a:lnTo>
                <a:lnTo>
                  <a:pt x="118" y="574"/>
                </a:lnTo>
                <a:lnTo>
                  <a:pt x="117" y="559"/>
                </a:lnTo>
                <a:lnTo>
                  <a:pt x="117" y="550"/>
                </a:lnTo>
                <a:lnTo>
                  <a:pt x="116" y="543"/>
                </a:lnTo>
                <a:lnTo>
                  <a:pt x="114" y="540"/>
                </a:lnTo>
                <a:lnTo>
                  <a:pt x="111" y="539"/>
                </a:lnTo>
                <a:lnTo>
                  <a:pt x="108" y="538"/>
                </a:lnTo>
                <a:lnTo>
                  <a:pt x="104" y="539"/>
                </a:lnTo>
                <a:lnTo>
                  <a:pt x="101" y="542"/>
                </a:lnTo>
                <a:lnTo>
                  <a:pt x="100" y="550"/>
                </a:lnTo>
                <a:lnTo>
                  <a:pt x="100" y="560"/>
                </a:lnTo>
                <a:lnTo>
                  <a:pt x="100" y="577"/>
                </a:lnTo>
                <a:lnTo>
                  <a:pt x="101" y="599"/>
                </a:lnTo>
                <a:lnTo>
                  <a:pt x="101" y="618"/>
                </a:lnTo>
                <a:lnTo>
                  <a:pt x="101" y="635"/>
                </a:lnTo>
                <a:lnTo>
                  <a:pt x="101" y="652"/>
                </a:lnTo>
                <a:lnTo>
                  <a:pt x="101" y="670"/>
                </a:lnTo>
                <a:lnTo>
                  <a:pt x="101" y="691"/>
                </a:lnTo>
                <a:lnTo>
                  <a:pt x="101" y="716"/>
                </a:lnTo>
                <a:lnTo>
                  <a:pt x="101" y="747"/>
                </a:lnTo>
                <a:lnTo>
                  <a:pt x="101" y="765"/>
                </a:lnTo>
                <a:lnTo>
                  <a:pt x="100" y="782"/>
                </a:lnTo>
                <a:lnTo>
                  <a:pt x="99" y="797"/>
                </a:lnTo>
                <a:lnTo>
                  <a:pt x="97" y="810"/>
                </a:lnTo>
                <a:lnTo>
                  <a:pt x="91" y="821"/>
                </a:lnTo>
                <a:lnTo>
                  <a:pt x="85" y="830"/>
                </a:lnTo>
                <a:lnTo>
                  <a:pt x="76" y="836"/>
                </a:lnTo>
                <a:lnTo>
                  <a:pt x="64" y="840"/>
                </a:lnTo>
                <a:lnTo>
                  <a:pt x="47" y="842"/>
                </a:lnTo>
                <a:lnTo>
                  <a:pt x="34" y="839"/>
                </a:lnTo>
                <a:lnTo>
                  <a:pt x="23" y="834"/>
                </a:lnTo>
                <a:lnTo>
                  <a:pt x="15" y="825"/>
                </a:lnTo>
                <a:lnTo>
                  <a:pt x="9" y="812"/>
                </a:lnTo>
                <a:lnTo>
                  <a:pt x="4" y="799"/>
                </a:lnTo>
                <a:lnTo>
                  <a:pt x="2" y="783"/>
                </a:lnTo>
                <a:lnTo>
                  <a:pt x="1" y="766"/>
                </a:lnTo>
                <a:lnTo>
                  <a:pt x="0" y="748"/>
                </a:lnTo>
                <a:lnTo>
                  <a:pt x="0" y="732"/>
                </a:lnTo>
                <a:lnTo>
                  <a:pt x="1" y="714"/>
                </a:lnTo>
                <a:lnTo>
                  <a:pt x="1" y="698"/>
                </a:lnTo>
                <a:lnTo>
                  <a:pt x="1" y="481"/>
                </a:lnTo>
                <a:lnTo>
                  <a:pt x="1" y="450"/>
                </a:lnTo>
                <a:lnTo>
                  <a:pt x="1" y="425"/>
                </a:lnTo>
                <a:lnTo>
                  <a:pt x="1" y="405"/>
                </a:lnTo>
                <a:lnTo>
                  <a:pt x="2" y="388"/>
                </a:lnTo>
                <a:lnTo>
                  <a:pt x="3" y="375"/>
                </a:lnTo>
                <a:lnTo>
                  <a:pt x="6" y="364"/>
                </a:lnTo>
                <a:lnTo>
                  <a:pt x="11" y="354"/>
                </a:lnTo>
                <a:lnTo>
                  <a:pt x="16" y="344"/>
                </a:lnTo>
                <a:lnTo>
                  <a:pt x="23" y="335"/>
                </a:lnTo>
                <a:lnTo>
                  <a:pt x="34" y="323"/>
                </a:lnTo>
                <a:lnTo>
                  <a:pt x="48" y="312"/>
                </a:lnTo>
                <a:lnTo>
                  <a:pt x="64" y="306"/>
                </a:lnTo>
                <a:lnTo>
                  <a:pt x="81" y="302"/>
                </a:lnTo>
                <a:lnTo>
                  <a:pt x="99" y="301"/>
                </a:lnTo>
                <a:close/>
                <a:moveTo>
                  <a:pt x="267" y="0"/>
                </a:moveTo>
                <a:lnTo>
                  <a:pt x="294" y="3"/>
                </a:lnTo>
                <a:lnTo>
                  <a:pt x="319" y="13"/>
                </a:lnTo>
                <a:lnTo>
                  <a:pt x="344" y="27"/>
                </a:lnTo>
                <a:lnTo>
                  <a:pt x="364" y="45"/>
                </a:lnTo>
                <a:lnTo>
                  <a:pt x="382" y="67"/>
                </a:lnTo>
                <a:lnTo>
                  <a:pt x="396" y="91"/>
                </a:lnTo>
                <a:lnTo>
                  <a:pt x="404" y="117"/>
                </a:lnTo>
                <a:lnTo>
                  <a:pt x="407" y="143"/>
                </a:lnTo>
                <a:lnTo>
                  <a:pt x="404" y="170"/>
                </a:lnTo>
                <a:lnTo>
                  <a:pt x="395" y="195"/>
                </a:lnTo>
                <a:lnTo>
                  <a:pt x="381" y="219"/>
                </a:lnTo>
                <a:lnTo>
                  <a:pt x="362" y="239"/>
                </a:lnTo>
                <a:lnTo>
                  <a:pt x="340" y="256"/>
                </a:lnTo>
                <a:lnTo>
                  <a:pt x="316" y="270"/>
                </a:lnTo>
                <a:lnTo>
                  <a:pt x="290" y="278"/>
                </a:lnTo>
                <a:lnTo>
                  <a:pt x="264" y="282"/>
                </a:lnTo>
                <a:lnTo>
                  <a:pt x="238" y="278"/>
                </a:lnTo>
                <a:lnTo>
                  <a:pt x="213" y="270"/>
                </a:lnTo>
                <a:lnTo>
                  <a:pt x="190" y="257"/>
                </a:lnTo>
                <a:lnTo>
                  <a:pt x="169" y="240"/>
                </a:lnTo>
                <a:lnTo>
                  <a:pt x="151" y="220"/>
                </a:lnTo>
                <a:lnTo>
                  <a:pt x="137" y="197"/>
                </a:lnTo>
                <a:lnTo>
                  <a:pt x="129" y="172"/>
                </a:lnTo>
                <a:lnTo>
                  <a:pt x="126" y="145"/>
                </a:lnTo>
                <a:lnTo>
                  <a:pt x="129" y="118"/>
                </a:lnTo>
                <a:lnTo>
                  <a:pt x="138" y="92"/>
                </a:lnTo>
                <a:lnTo>
                  <a:pt x="152" y="68"/>
                </a:lnTo>
                <a:lnTo>
                  <a:pt x="170" y="46"/>
                </a:lnTo>
                <a:lnTo>
                  <a:pt x="192" y="27"/>
                </a:lnTo>
                <a:lnTo>
                  <a:pt x="216" y="13"/>
                </a:lnTo>
                <a:lnTo>
                  <a:pt x="241" y="3"/>
                </a:lnTo>
                <a:lnTo>
                  <a:pt x="2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lt1"/>
              </a:solidFill>
              <a:latin typeface="Calibri"/>
              <a:ea typeface="Calibri"/>
              <a:cs typeface="Calibri"/>
              <a:sym typeface="Calibri"/>
            </a:endParaRPr>
          </a:p>
        </p:txBody>
      </p:sp>
      <p:sp>
        <p:nvSpPr>
          <p:cNvPr id="81" name="Google Shape;81;p7"/>
          <p:cNvSpPr/>
          <p:nvPr/>
        </p:nvSpPr>
        <p:spPr>
          <a:xfrm>
            <a:off x="15466022" y="5029994"/>
            <a:ext cx="1407292" cy="1828800"/>
          </a:xfrm>
          <a:custGeom>
            <a:avLst/>
            <a:gdLst/>
            <a:ahLst/>
            <a:cxnLst/>
            <a:rect l="l" t="t" r="r" b="b"/>
            <a:pathLst>
              <a:path w="207" h="269" extrusionOk="0">
                <a:moveTo>
                  <a:pt x="86" y="134"/>
                </a:moveTo>
                <a:lnTo>
                  <a:pt x="43" y="153"/>
                </a:lnTo>
                <a:lnTo>
                  <a:pt x="86" y="169"/>
                </a:lnTo>
                <a:lnTo>
                  <a:pt x="86" y="159"/>
                </a:lnTo>
                <a:lnTo>
                  <a:pt x="147" y="159"/>
                </a:lnTo>
                <a:lnTo>
                  <a:pt x="147" y="148"/>
                </a:lnTo>
                <a:lnTo>
                  <a:pt x="86" y="148"/>
                </a:lnTo>
                <a:lnTo>
                  <a:pt x="86" y="134"/>
                </a:lnTo>
                <a:close/>
                <a:moveTo>
                  <a:pt x="123" y="57"/>
                </a:moveTo>
                <a:lnTo>
                  <a:pt x="123" y="67"/>
                </a:lnTo>
                <a:lnTo>
                  <a:pt x="61" y="67"/>
                </a:lnTo>
                <a:lnTo>
                  <a:pt x="61" y="78"/>
                </a:lnTo>
                <a:lnTo>
                  <a:pt x="123" y="78"/>
                </a:lnTo>
                <a:lnTo>
                  <a:pt x="123" y="91"/>
                </a:lnTo>
                <a:lnTo>
                  <a:pt x="164" y="73"/>
                </a:lnTo>
                <a:lnTo>
                  <a:pt x="123" y="57"/>
                </a:lnTo>
                <a:close/>
                <a:moveTo>
                  <a:pt x="91" y="0"/>
                </a:moveTo>
                <a:lnTo>
                  <a:pt x="112" y="0"/>
                </a:lnTo>
                <a:lnTo>
                  <a:pt x="121" y="3"/>
                </a:lnTo>
                <a:lnTo>
                  <a:pt x="123" y="5"/>
                </a:lnTo>
                <a:lnTo>
                  <a:pt x="126" y="14"/>
                </a:lnTo>
                <a:lnTo>
                  <a:pt x="126" y="38"/>
                </a:lnTo>
                <a:lnTo>
                  <a:pt x="174" y="38"/>
                </a:lnTo>
                <a:lnTo>
                  <a:pt x="207" y="73"/>
                </a:lnTo>
                <a:lnTo>
                  <a:pt x="174" y="108"/>
                </a:lnTo>
                <a:lnTo>
                  <a:pt x="126" y="108"/>
                </a:lnTo>
                <a:lnTo>
                  <a:pt x="126" y="118"/>
                </a:lnTo>
                <a:lnTo>
                  <a:pt x="190" y="118"/>
                </a:lnTo>
                <a:lnTo>
                  <a:pt x="190" y="188"/>
                </a:lnTo>
                <a:lnTo>
                  <a:pt x="126" y="188"/>
                </a:lnTo>
                <a:lnTo>
                  <a:pt x="126" y="258"/>
                </a:lnTo>
                <a:lnTo>
                  <a:pt x="123" y="264"/>
                </a:lnTo>
                <a:lnTo>
                  <a:pt x="121" y="266"/>
                </a:lnTo>
                <a:lnTo>
                  <a:pt x="112" y="269"/>
                </a:lnTo>
                <a:lnTo>
                  <a:pt x="91" y="269"/>
                </a:lnTo>
                <a:lnTo>
                  <a:pt x="86" y="266"/>
                </a:lnTo>
                <a:lnTo>
                  <a:pt x="83" y="264"/>
                </a:lnTo>
                <a:lnTo>
                  <a:pt x="80" y="258"/>
                </a:lnTo>
                <a:lnTo>
                  <a:pt x="80" y="188"/>
                </a:lnTo>
                <a:lnTo>
                  <a:pt x="32" y="188"/>
                </a:lnTo>
                <a:lnTo>
                  <a:pt x="0" y="153"/>
                </a:lnTo>
                <a:lnTo>
                  <a:pt x="32" y="118"/>
                </a:lnTo>
                <a:lnTo>
                  <a:pt x="80" y="118"/>
                </a:lnTo>
                <a:lnTo>
                  <a:pt x="80" y="108"/>
                </a:lnTo>
                <a:lnTo>
                  <a:pt x="16" y="108"/>
                </a:lnTo>
                <a:lnTo>
                  <a:pt x="16" y="38"/>
                </a:lnTo>
                <a:lnTo>
                  <a:pt x="80" y="38"/>
                </a:lnTo>
                <a:lnTo>
                  <a:pt x="80" y="14"/>
                </a:lnTo>
                <a:lnTo>
                  <a:pt x="83" y="5"/>
                </a:lnTo>
                <a:lnTo>
                  <a:pt x="86" y="3"/>
                </a:lnTo>
                <a:lnTo>
                  <a:pt x="9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82" name="Google Shape;82;p7"/>
          <p:cNvSpPr/>
          <p:nvPr/>
        </p:nvSpPr>
        <p:spPr>
          <a:xfrm>
            <a:off x="19585890" y="4368270"/>
            <a:ext cx="1463040" cy="1463040"/>
          </a:xfrm>
          <a:custGeom>
            <a:avLst/>
            <a:gdLst/>
            <a:ahLst/>
            <a:cxnLst/>
            <a:rect l="l" t="t" r="r" b="b"/>
            <a:pathLst>
              <a:path w="7068" h="7068" extrusionOk="0">
                <a:moveTo>
                  <a:pt x="6174" y="4716"/>
                </a:moveTo>
                <a:lnTo>
                  <a:pt x="6125" y="4723"/>
                </a:lnTo>
                <a:lnTo>
                  <a:pt x="6084" y="4738"/>
                </a:lnTo>
                <a:lnTo>
                  <a:pt x="6054" y="4768"/>
                </a:lnTo>
                <a:lnTo>
                  <a:pt x="6012" y="4787"/>
                </a:lnTo>
                <a:lnTo>
                  <a:pt x="5979" y="4798"/>
                </a:lnTo>
                <a:lnTo>
                  <a:pt x="5952" y="4806"/>
                </a:lnTo>
                <a:lnTo>
                  <a:pt x="5941" y="4806"/>
                </a:lnTo>
                <a:lnTo>
                  <a:pt x="5903" y="4840"/>
                </a:lnTo>
                <a:lnTo>
                  <a:pt x="5828" y="4911"/>
                </a:lnTo>
                <a:lnTo>
                  <a:pt x="5697" y="5061"/>
                </a:lnTo>
                <a:lnTo>
                  <a:pt x="5689" y="5065"/>
                </a:lnTo>
                <a:lnTo>
                  <a:pt x="5674" y="5080"/>
                </a:lnTo>
                <a:lnTo>
                  <a:pt x="5655" y="5103"/>
                </a:lnTo>
                <a:lnTo>
                  <a:pt x="5633" y="5137"/>
                </a:lnTo>
                <a:lnTo>
                  <a:pt x="5610" y="5174"/>
                </a:lnTo>
                <a:lnTo>
                  <a:pt x="5592" y="5219"/>
                </a:lnTo>
                <a:lnTo>
                  <a:pt x="5584" y="5268"/>
                </a:lnTo>
                <a:lnTo>
                  <a:pt x="5584" y="5321"/>
                </a:lnTo>
                <a:lnTo>
                  <a:pt x="5595" y="5373"/>
                </a:lnTo>
                <a:lnTo>
                  <a:pt x="5607" y="5418"/>
                </a:lnTo>
                <a:lnTo>
                  <a:pt x="5614" y="5464"/>
                </a:lnTo>
                <a:lnTo>
                  <a:pt x="5618" y="5501"/>
                </a:lnTo>
                <a:lnTo>
                  <a:pt x="5614" y="5531"/>
                </a:lnTo>
                <a:lnTo>
                  <a:pt x="5603" y="5554"/>
                </a:lnTo>
                <a:lnTo>
                  <a:pt x="5573" y="5569"/>
                </a:lnTo>
                <a:lnTo>
                  <a:pt x="5531" y="5573"/>
                </a:lnTo>
                <a:lnTo>
                  <a:pt x="5471" y="5621"/>
                </a:lnTo>
                <a:lnTo>
                  <a:pt x="5430" y="5659"/>
                </a:lnTo>
                <a:lnTo>
                  <a:pt x="5400" y="5685"/>
                </a:lnTo>
                <a:lnTo>
                  <a:pt x="5385" y="5704"/>
                </a:lnTo>
                <a:lnTo>
                  <a:pt x="5381" y="5712"/>
                </a:lnTo>
                <a:lnTo>
                  <a:pt x="5377" y="5715"/>
                </a:lnTo>
                <a:lnTo>
                  <a:pt x="5374" y="5727"/>
                </a:lnTo>
                <a:lnTo>
                  <a:pt x="5366" y="5742"/>
                </a:lnTo>
                <a:lnTo>
                  <a:pt x="5362" y="5760"/>
                </a:lnTo>
                <a:lnTo>
                  <a:pt x="5359" y="5783"/>
                </a:lnTo>
                <a:lnTo>
                  <a:pt x="5359" y="5802"/>
                </a:lnTo>
                <a:lnTo>
                  <a:pt x="5366" y="5817"/>
                </a:lnTo>
                <a:lnTo>
                  <a:pt x="5381" y="5828"/>
                </a:lnTo>
                <a:lnTo>
                  <a:pt x="5404" y="5832"/>
                </a:lnTo>
                <a:lnTo>
                  <a:pt x="5441" y="5824"/>
                </a:lnTo>
                <a:lnTo>
                  <a:pt x="5494" y="5806"/>
                </a:lnTo>
                <a:lnTo>
                  <a:pt x="5550" y="5764"/>
                </a:lnTo>
                <a:lnTo>
                  <a:pt x="5599" y="5727"/>
                </a:lnTo>
                <a:lnTo>
                  <a:pt x="5644" y="5693"/>
                </a:lnTo>
                <a:lnTo>
                  <a:pt x="5682" y="5666"/>
                </a:lnTo>
                <a:lnTo>
                  <a:pt x="5719" y="5644"/>
                </a:lnTo>
                <a:lnTo>
                  <a:pt x="5749" y="5636"/>
                </a:lnTo>
                <a:lnTo>
                  <a:pt x="5783" y="5640"/>
                </a:lnTo>
                <a:lnTo>
                  <a:pt x="5817" y="5659"/>
                </a:lnTo>
                <a:lnTo>
                  <a:pt x="5851" y="5697"/>
                </a:lnTo>
                <a:lnTo>
                  <a:pt x="5862" y="5719"/>
                </a:lnTo>
                <a:lnTo>
                  <a:pt x="5877" y="5745"/>
                </a:lnTo>
                <a:lnTo>
                  <a:pt x="5892" y="5768"/>
                </a:lnTo>
                <a:lnTo>
                  <a:pt x="5907" y="5791"/>
                </a:lnTo>
                <a:lnTo>
                  <a:pt x="5930" y="5809"/>
                </a:lnTo>
                <a:lnTo>
                  <a:pt x="5952" y="5817"/>
                </a:lnTo>
                <a:lnTo>
                  <a:pt x="5982" y="5817"/>
                </a:lnTo>
                <a:lnTo>
                  <a:pt x="6020" y="5802"/>
                </a:lnTo>
                <a:lnTo>
                  <a:pt x="6061" y="5772"/>
                </a:lnTo>
                <a:lnTo>
                  <a:pt x="6110" y="5727"/>
                </a:lnTo>
                <a:lnTo>
                  <a:pt x="6170" y="5663"/>
                </a:lnTo>
                <a:lnTo>
                  <a:pt x="6227" y="5606"/>
                </a:lnTo>
                <a:lnTo>
                  <a:pt x="6283" y="5550"/>
                </a:lnTo>
                <a:lnTo>
                  <a:pt x="6332" y="5497"/>
                </a:lnTo>
                <a:lnTo>
                  <a:pt x="6377" y="5452"/>
                </a:lnTo>
                <a:lnTo>
                  <a:pt x="6411" y="5415"/>
                </a:lnTo>
                <a:lnTo>
                  <a:pt x="6441" y="5388"/>
                </a:lnTo>
                <a:lnTo>
                  <a:pt x="6456" y="5370"/>
                </a:lnTo>
                <a:lnTo>
                  <a:pt x="6463" y="5362"/>
                </a:lnTo>
                <a:lnTo>
                  <a:pt x="6467" y="5358"/>
                </a:lnTo>
                <a:lnTo>
                  <a:pt x="6475" y="5340"/>
                </a:lnTo>
                <a:lnTo>
                  <a:pt x="6482" y="5317"/>
                </a:lnTo>
                <a:lnTo>
                  <a:pt x="6486" y="5283"/>
                </a:lnTo>
                <a:lnTo>
                  <a:pt x="6478" y="5246"/>
                </a:lnTo>
                <a:lnTo>
                  <a:pt x="6463" y="5201"/>
                </a:lnTo>
                <a:lnTo>
                  <a:pt x="6430" y="5152"/>
                </a:lnTo>
                <a:lnTo>
                  <a:pt x="6418" y="5129"/>
                </a:lnTo>
                <a:lnTo>
                  <a:pt x="6403" y="5107"/>
                </a:lnTo>
                <a:lnTo>
                  <a:pt x="6392" y="5084"/>
                </a:lnTo>
                <a:lnTo>
                  <a:pt x="6384" y="5061"/>
                </a:lnTo>
                <a:lnTo>
                  <a:pt x="6384" y="5031"/>
                </a:lnTo>
                <a:lnTo>
                  <a:pt x="6388" y="4994"/>
                </a:lnTo>
                <a:lnTo>
                  <a:pt x="6403" y="4949"/>
                </a:lnTo>
                <a:lnTo>
                  <a:pt x="6433" y="4896"/>
                </a:lnTo>
                <a:lnTo>
                  <a:pt x="6430" y="4862"/>
                </a:lnTo>
                <a:lnTo>
                  <a:pt x="6430" y="4832"/>
                </a:lnTo>
                <a:lnTo>
                  <a:pt x="6426" y="4802"/>
                </a:lnTo>
                <a:lnTo>
                  <a:pt x="6415" y="4780"/>
                </a:lnTo>
                <a:lnTo>
                  <a:pt x="6388" y="4757"/>
                </a:lnTo>
                <a:lnTo>
                  <a:pt x="6347" y="4735"/>
                </a:lnTo>
                <a:lnTo>
                  <a:pt x="6336" y="4735"/>
                </a:lnTo>
                <a:lnTo>
                  <a:pt x="6309" y="4727"/>
                </a:lnTo>
                <a:lnTo>
                  <a:pt x="6268" y="4720"/>
                </a:lnTo>
                <a:lnTo>
                  <a:pt x="6223" y="4716"/>
                </a:lnTo>
                <a:lnTo>
                  <a:pt x="6174" y="4716"/>
                </a:lnTo>
                <a:close/>
                <a:moveTo>
                  <a:pt x="1856" y="2904"/>
                </a:moveTo>
                <a:lnTo>
                  <a:pt x="1826" y="2912"/>
                </a:lnTo>
                <a:lnTo>
                  <a:pt x="1800" y="2931"/>
                </a:lnTo>
                <a:lnTo>
                  <a:pt x="1774" y="2957"/>
                </a:lnTo>
                <a:lnTo>
                  <a:pt x="1751" y="2983"/>
                </a:lnTo>
                <a:lnTo>
                  <a:pt x="1732" y="3010"/>
                </a:lnTo>
                <a:lnTo>
                  <a:pt x="1721" y="3028"/>
                </a:lnTo>
                <a:lnTo>
                  <a:pt x="1717" y="3036"/>
                </a:lnTo>
                <a:lnTo>
                  <a:pt x="1631" y="3074"/>
                </a:lnTo>
                <a:lnTo>
                  <a:pt x="1646" y="3126"/>
                </a:lnTo>
                <a:lnTo>
                  <a:pt x="1650" y="3183"/>
                </a:lnTo>
                <a:lnTo>
                  <a:pt x="1642" y="3243"/>
                </a:lnTo>
                <a:lnTo>
                  <a:pt x="1631" y="3292"/>
                </a:lnTo>
                <a:lnTo>
                  <a:pt x="1616" y="3337"/>
                </a:lnTo>
                <a:lnTo>
                  <a:pt x="1601" y="3363"/>
                </a:lnTo>
                <a:lnTo>
                  <a:pt x="1559" y="3449"/>
                </a:lnTo>
                <a:lnTo>
                  <a:pt x="1529" y="3517"/>
                </a:lnTo>
                <a:lnTo>
                  <a:pt x="1510" y="3577"/>
                </a:lnTo>
                <a:lnTo>
                  <a:pt x="1499" y="3622"/>
                </a:lnTo>
                <a:lnTo>
                  <a:pt x="1495" y="3660"/>
                </a:lnTo>
                <a:lnTo>
                  <a:pt x="1495" y="3686"/>
                </a:lnTo>
                <a:lnTo>
                  <a:pt x="1499" y="3705"/>
                </a:lnTo>
                <a:lnTo>
                  <a:pt x="1499" y="3712"/>
                </a:lnTo>
                <a:lnTo>
                  <a:pt x="1503" y="3716"/>
                </a:lnTo>
                <a:lnTo>
                  <a:pt x="1552" y="3814"/>
                </a:lnTo>
                <a:lnTo>
                  <a:pt x="1559" y="3821"/>
                </a:lnTo>
                <a:lnTo>
                  <a:pt x="1571" y="3840"/>
                </a:lnTo>
                <a:lnTo>
                  <a:pt x="1589" y="3866"/>
                </a:lnTo>
                <a:lnTo>
                  <a:pt x="1612" y="3897"/>
                </a:lnTo>
                <a:lnTo>
                  <a:pt x="1631" y="3927"/>
                </a:lnTo>
                <a:lnTo>
                  <a:pt x="1650" y="3949"/>
                </a:lnTo>
                <a:lnTo>
                  <a:pt x="1661" y="3964"/>
                </a:lnTo>
                <a:lnTo>
                  <a:pt x="1683" y="4043"/>
                </a:lnTo>
                <a:lnTo>
                  <a:pt x="1702" y="4099"/>
                </a:lnTo>
                <a:lnTo>
                  <a:pt x="1725" y="4145"/>
                </a:lnTo>
                <a:lnTo>
                  <a:pt x="1743" y="4171"/>
                </a:lnTo>
                <a:lnTo>
                  <a:pt x="1762" y="4186"/>
                </a:lnTo>
                <a:lnTo>
                  <a:pt x="1774" y="4193"/>
                </a:lnTo>
                <a:lnTo>
                  <a:pt x="1781" y="4197"/>
                </a:lnTo>
                <a:lnTo>
                  <a:pt x="1785" y="4197"/>
                </a:lnTo>
                <a:lnTo>
                  <a:pt x="1920" y="4299"/>
                </a:lnTo>
                <a:lnTo>
                  <a:pt x="1924" y="4302"/>
                </a:lnTo>
                <a:lnTo>
                  <a:pt x="1939" y="4325"/>
                </a:lnTo>
                <a:lnTo>
                  <a:pt x="1958" y="4351"/>
                </a:lnTo>
                <a:lnTo>
                  <a:pt x="1984" y="4385"/>
                </a:lnTo>
                <a:lnTo>
                  <a:pt x="2007" y="4419"/>
                </a:lnTo>
                <a:lnTo>
                  <a:pt x="2029" y="4453"/>
                </a:lnTo>
                <a:lnTo>
                  <a:pt x="2044" y="4483"/>
                </a:lnTo>
                <a:lnTo>
                  <a:pt x="2052" y="4505"/>
                </a:lnTo>
                <a:lnTo>
                  <a:pt x="2055" y="4656"/>
                </a:lnTo>
                <a:lnTo>
                  <a:pt x="2070" y="4802"/>
                </a:lnTo>
                <a:lnTo>
                  <a:pt x="2093" y="4937"/>
                </a:lnTo>
                <a:lnTo>
                  <a:pt x="2119" y="5061"/>
                </a:lnTo>
                <a:lnTo>
                  <a:pt x="2149" y="5178"/>
                </a:lnTo>
                <a:lnTo>
                  <a:pt x="2183" y="5279"/>
                </a:lnTo>
                <a:lnTo>
                  <a:pt x="2217" y="5373"/>
                </a:lnTo>
                <a:lnTo>
                  <a:pt x="2251" y="5452"/>
                </a:lnTo>
                <a:lnTo>
                  <a:pt x="2281" y="5520"/>
                </a:lnTo>
                <a:lnTo>
                  <a:pt x="2307" y="5573"/>
                </a:lnTo>
                <a:lnTo>
                  <a:pt x="2326" y="5610"/>
                </a:lnTo>
                <a:lnTo>
                  <a:pt x="2341" y="5633"/>
                </a:lnTo>
                <a:lnTo>
                  <a:pt x="2345" y="5640"/>
                </a:lnTo>
                <a:lnTo>
                  <a:pt x="2585" y="5907"/>
                </a:lnTo>
                <a:lnTo>
                  <a:pt x="2732" y="5937"/>
                </a:lnTo>
                <a:lnTo>
                  <a:pt x="2788" y="5884"/>
                </a:lnTo>
                <a:lnTo>
                  <a:pt x="2664" y="5813"/>
                </a:lnTo>
                <a:lnTo>
                  <a:pt x="2608" y="5738"/>
                </a:lnTo>
                <a:lnTo>
                  <a:pt x="2604" y="5629"/>
                </a:lnTo>
                <a:lnTo>
                  <a:pt x="2540" y="5524"/>
                </a:lnTo>
                <a:lnTo>
                  <a:pt x="2533" y="5403"/>
                </a:lnTo>
                <a:lnTo>
                  <a:pt x="2563" y="5276"/>
                </a:lnTo>
                <a:lnTo>
                  <a:pt x="2690" y="5231"/>
                </a:lnTo>
                <a:lnTo>
                  <a:pt x="2690" y="5159"/>
                </a:lnTo>
                <a:lnTo>
                  <a:pt x="2724" y="5092"/>
                </a:lnTo>
                <a:lnTo>
                  <a:pt x="2777" y="5043"/>
                </a:lnTo>
                <a:lnTo>
                  <a:pt x="2777" y="4986"/>
                </a:lnTo>
                <a:lnTo>
                  <a:pt x="2773" y="4930"/>
                </a:lnTo>
                <a:lnTo>
                  <a:pt x="2822" y="4877"/>
                </a:lnTo>
                <a:lnTo>
                  <a:pt x="2826" y="4791"/>
                </a:lnTo>
                <a:lnTo>
                  <a:pt x="2837" y="4689"/>
                </a:lnTo>
                <a:lnTo>
                  <a:pt x="2916" y="4592"/>
                </a:lnTo>
                <a:lnTo>
                  <a:pt x="2991" y="4592"/>
                </a:lnTo>
                <a:lnTo>
                  <a:pt x="3059" y="4528"/>
                </a:lnTo>
                <a:lnTo>
                  <a:pt x="3085" y="4456"/>
                </a:lnTo>
                <a:lnTo>
                  <a:pt x="3100" y="4332"/>
                </a:lnTo>
                <a:lnTo>
                  <a:pt x="3089" y="4130"/>
                </a:lnTo>
                <a:lnTo>
                  <a:pt x="3153" y="4047"/>
                </a:lnTo>
                <a:lnTo>
                  <a:pt x="3217" y="3938"/>
                </a:lnTo>
                <a:lnTo>
                  <a:pt x="3232" y="3851"/>
                </a:lnTo>
                <a:lnTo>
                  <a:pt x="3209" y="3735"/>
                </a:lnTo>
                <a:lnTo>
                  <a:pt x="3006" y="3603"/>
                </a:lnTo>
                <a:lnTo>
                  <a:pt x="2875" y="3562"/>
                </a:lnTo>
                <a:lnTo>
                  <a:pt x="2683" y="3476"/>
                </a:lnTo>
                <a:lnTo>
                  <a:pt x="2634" y="3363"/>
                </a:lnTo>
                <a:lnTo>
                  <a:pt x="2615" y="3310"/>
                </a:lnTo>
                <a:lnTo>
                  <a:pt x="2589" y="3254"/>
                </a:lnTo>
                <a:lnTo>
                  <a:pt x="2563" y="3254"/>
                </a:lnTo>
                <a:lnTo>
                  <a:pt x="2525" y="3198"/>
                </a:lnTo>
                <a:lnTo>
                  <a:pt x="2367" y="3198"/>
                </a:lnTo>
                <a:lnTo>
                  <a:pt x="2367" y="3152"/>
                </a:lnTo>
                <a:lnTo>
                  <a:pt x="2300" y="3074"/>
                </a:lnTo>
                <a:lnTo>
                  <a:pt x="2209" y="2987"/>
                </a:lnTo>
                <a:lnTo>
                  <a:pt x="2078" y="2987"/>
                </a:lnTo>
                <a:lnTo>
                  <a:pt x="2074" y="2991"/>
                </a:lnTo>
                <a:lnTo>
                  <a:pt x="2055" y="2998"/>
                </a:lnTo>
                <a:lnTo>
                  <a:pt x="2029" y="3002"/>
                </a:lnTo>
                <a:lnTo>
                  <a:pt x="1991" y="2998"/>
                </a:lnTo>
                <a:lnTo>
                  <a:pt x="1954" y="2980"/>
                </a:lnTo>
                <a:lnTo>
                  <a:pt x="1913" y="2935"/>
                </a:lnTo>
                <a:lnTo>
                  <a:pt x="1886" y="2912"/>
                </a:lnTo>
                <a:lnTo>
                  <a:pt x="1856" y="2904"/>
                </a:lnTo>
                <a:close/>
                <a:moveTo>
                  <a:pt x="3536" y="0"/>
                </a:moveTo>
                <a:lnTo>
                  <a:pt x="3810" y="11"/>
                </a:lnTo>
                <a:lnTo>
                  <a:pt x="4077" y="41"/>
                </a:lnTo>
                <a:lnTo>
                  <a:pt x="4340" y="94"/>
                </a:lnTo>
                <a:lnTo>
                  <a:pt x="4596" y="161"/>
                </a:lnTo>
                <a:lnTo>
                  <a:pt x="4840" y="251"/>
                </a:lnTo>
                <a:lnTo>
                  <a:pt x="5080" y="357"/>
                </a:lnTo>
                <a:lnTo>
                  <a:pt x="5306" y="481"/>
                </a:lnTo>
                <a:lnTo>
                  <a:pt x="5524" y="616"/>
                </a:lnTo>
                <a:lnTo>
                  <a:pt x="5731" y="770"/>
                </a:lnTo>
                <a:lnTo>
                  <a:pt x="5926" y="939"/>
                </a:lnTo>
                <a:lnTo>
                  <a:pt x="5719" y="939"/>
                </a:lnTo>
                <a:lnTo>
                  <a:pt x="5501" y="886"/>
                </a:lnTo>
                <a:lnTo>
                  <a:pt x="5355" y="939"/>
                </a:lnTo>
                <a:lnTo>
                  <a:pt x="5280" y="886"/>
                </a:lnTo>
                <a:lnTo>
                  <a:pt x="4998" y="886"/>
                </a:lnTo>
                <a:lnTo>
                  <a:pt x="4994" y="883"/>
                </a:lnTo>
                <a:lnTo>
                  <a:pt x="4979" y="868"/>
                </a:lnTo>
                <a:lnTo>
                  <a:pt x="4960" y="849"/>
                </a:lnTo>
                <a:lnTo>
                  <a:pt x="4934" y="826"/>
                </a:lnTo>
                <a:lnTo>
                  <a:pt x="4904" y="804"/>
                </a:lnTo>
                <a:lnTo>
                  <a:pt x="4870" y="785"/>
                </a:lnTo>
                <a:lnTo>
                  <a:pt x="4832" y="770"/>
                </a:lnTo>
                <a:lnTo>
                  <a:pt x="4795" y="766"/>
                </a:lnTo>
                <a:lnTo>
                  <a:pt x="4754" y="770"/>
                </a:lnTo>
                <a:lnTo>
                  <a:pt x="4716" y="793"/>
                </a:lnTo>
                <a:lnTo>
                  <a:pt x="4678" y="830"/>
                </a:lnTo>
                <a:lnTo>
                  <a:pt x="4645" y="886"/>
                </a:lnTo>
                <a:lnTo>
                  <a:pt x="4596" y="920"/>
                </a:lnTo>
                <a:lnTo>
                  <a:pt x="4547" y="950"/>
                </a:lnTo>
                <a:lnTo>
                  <a:pt x="4498" y="973"/>
                </a:lnTo>
                <a:lnTo>
                  <a:pt x="4457" y="992"/>
                </a:lnTo>
                <a:lnTo>
                  <a:pt x="4423" y="1003"/>
                </a:lnTo>
                <a:lnTo>
                  <a:pt x="4400" y="1010"/>
                </a:lnTo>
                <a:lnTo>
                  <a:pt x="4389" y="1010"/>
                </a:lnTo>
                <a:lnTo>
                  <a:pt x="4306" y="1010"/>
                </a:lnTo>
                <a:lnTo>
                  <a:pt x="4194" y="984"/>
                </a:lnTo>
                <a:lnTo>
                  <a:pt x="4009" y="943"/>
                </a:lnTo>
                <a:lnTo>
                  <a:pt x="3859" y="1010"/>
                </a:lnTo>
                <a:lnTo>
                  <a:pt x="3810" y="1104"/>
                </a:lnTo>
                <a:lnTo>
                  <a:pt x="3776" y="1183"/>
                </a:lnTo>
                <a:lnTo>
                  <a:pt x="3750" y="1247"/>
                </a:lnTo>
                <a:lnTo>
                  <a:pt x="3731" y="1296"/>
                </a:lnTo>
                <a:lnTo>
                  <a:pt x="3724" y="1326"/>
                </a:lnTo>
                <a:lnTo>
                  <a:pt x="3720" y="1337"/>
                </a:lnTo>
                <a:lnTo>
                  <a:pt x="3652" y="1525"/>
                </a:lnTo>
                <a:lnTo>
                  <a:pt x="3577" y="1732"/>
                </a:lnTo>
                <a:lnTo>
                  <a:pt x="3532" y="1916"/>
                </a:lnTo>
                <a:lnTo>
                  <a:pt x="3532" y="1920"/>
                </a:lnTo>
                <a:lnTo>
                  <a:pt x="3528" y="1931"/>
                </a:lnTo>
                <a:lnTo>
                  <a:pt x="3528" y="1946"/>
                </a:lnTo>
                <a:lnTo>
                  <a:pt x="3528" y="1965"/>
                </a:lnTo>
                <a:lnTo>
                  <a:pt x="3528" y="1980"/>
                </a:lnTo>
                <a:lnTo>
                  <a:pt x="3528" y="1999"/>
                </a:lnTo>
                <a:lnTo>
                  <a:pt x="3536" y="2010"/>
                </a:lnTo>
                <a:lnTo>
                  <a:pt x="3547" y="2014"/>
                </a:lnTo>
                <a:lnTo>
                  <a:pt x="3562" y="2014"/>
                </a:lnTo>
                <a:lnTo>
                  <a:pt x="3585" y="1999"/>
                </a:lnTo>
                <a:lnTo>
                  <a:pt x="3611" y="1972"/>
                </a:lnTo>
                <a:lnTo>
                  <a:pt x="3649" y="1935"/>
                </a:lnTo>
                <a:lnTo>
                  <a:pt x="3694" y="1879"/>
                </a:lnTo>
                <a:lnTo>
                  <a:pt x="3735" y="1848"/>
                </a:lnTo>
                <a:lnTo>
                  <a:pt x="3776" y="1822"/>
                </a:lnTo>
                <a:lnTo>
                  <a:pt x="3822" y="1803"/>
                </a:lnTo>
                <a:lnTo>
                  <a:pt x="3859" y="1788"/>
                </a:lnTo>
                <a:lnTo>
                  <a:pt x="3882" y="1781"/>
                </a:lnTo>
                <a:lnTo>
                  <a:pt x="3893" y="1777"/>
                </a:lnTo>
                <a:lnTo>
                  <a:pt x="3900" y="1777"/>
                </a:lnTo>
                <a:lnTo>
                  <a:pt x="3923" y="1781"/>
                </a:lnTo>
                <a:lnTo>
                  <a:pt x="3957" y="1788"/>
                </a:lnTo>
                <a:lnTo>
                  <a:pt x="3998" y="1807"/>
                </a:lnTo>
                <a:lnTo>
                  <a:pt x="4040" y="1830"/>
                </a:lnTo>
                <a:lnTo>
                  <a:pt x="4077" y="1867"/>
                </a:lnTo>
                <a:lnTo>
                  <a:pt x="4107" y="1916"/>
                </a:lnTo>
                <a:lnTo>
                  <a:pt x="4137" y="1972"/>
                </a:lnTo>
                <a:lnTo>
                  <a:pt x="4164" y="2010"/>
                </a:lnTo>
                <a:lnTo>
                  <a:pt x="4182" y="2029"/>
                </a:lnTo>
                <a:lnTo>
                  <a:pt x="4197" y="2040"/>
                </a:lnTo>
                <a:lnTo>
                  <a:pt x="4209" y="2044"/>
                </a:lnTo>
                <a:lnTo>
                  <a:pt x="4209" y="2044"/>
                </a:lnTo>
                <a:lnTo>
                  <a:pt x="4186" y="1954"/>
                </a:lnTo>
                <a:lnTo>
                  <a:pt x="4209" y="1886"/>
                </a:lnTo>
                <a:lnTo>
                  <a:pt x="4257" y="1901"/>
                </a:lnTo>
                <a:lnTo>
                  <a:pt x="4257" y="1954"/>
                </a:lnTo>
                <a:lnTo>
                  <a:pt x="4276" y="2006"/>
                </a:lnTo>
                <a:lnTo>
                  <a:pt x="4284" y="2014"/>
                </a:lnTo>
                <a:lnTo>
                  <a:pt x="4299" y="2025"/>
                </a:lnTo>
                <a:lnTo>
                  <a:pt x="4321" y="2040"/>
                </a:lnTo>
                <a:lnTo>
                  <a:pt x="4348" y="2048"/>
                </a:lnTo>
                <a:lnTo>
                  <a:pt x="4378" y="2044"/>
                </a:lnTo>
                <a:lnTo>
                  <a:pt x="4400" y="2044"/>
                </a:lnTo>
                <a:lnTo>
                  <a:pt x="4423" y="2044"/>
                </a:lnTo>
                <a:lnTo>
                  <a:pt x="4445" y="2040"/>
                </a:lnTo>
                <a:lnTo>
                  <a:pt x="4468" y="2036"/>
                </a:lnTo>
                <a:lnTo>
                  <a:pt x="4490" y="2036"/>
                </a:lnTo>
                <a:lnTo>
                  <a:pt x="4509" y="2044"/>
                </a:lnTo>
                <a:lnTo>
                  <a:pt x="4528" y="2063"/>
                </a:lnTo>
                <a:lnTo>
                  <a:pt x="4539" y="2089"/>
                </a:lnTo>
                <a:lnTo>
                  <a:pt x="4543" y="2130"/>
                </a:lnTo>
                <a:lnTo>
                  <a:pt x="4539" y="2190"/>
                </a:lnTo>
                <a:lnTo>
                  <a:pt x="4479" y="2251"/>
                </a:lnTo>
                <a:lnTo>
                  <a:pt x="4434" y="2299"/>
                </a:lnTo>
                <a:lnTo>
                  <a:pt x="4400" y="2337"/>
                </a:lnTo>
                <a:lnTo>
                  <a:pt x="4378" y="2363"/>
                </a:lnTo>
                <a:lnTo>
                  <a:pt x="4363" y="2375"/>
                </a:lnTo>
                <a:lnTo>
                  <a:pt x="4359" y="2382"/>
                </a:lnTo>
                <a:lnTo>
                  <a:pt x="4310" y="2337"/>
                </a:lnTo>
                <a:lnTo>
                  <a:pt x="4231" y="2311"/>
                </a:lnTo>
                <a:lnTo>
                  <a:pt x="4175" y="2281"/>
                </a:lnTo>
                <a:lnTo>
                  <a:pt x="4164" y="2142"/>
                </a:lnTo>
                <a:lnTo>
                  <a:pt x="4085" y="2127"/>
                </a:lnTo>
                <a:lnTo>
                  <a:pt x="3912" y="2149"/>
                </a:lnTo>
                <a:lnTo>
                  <a:pt x="3908" y="2149"/>
                </a:lnTo>
                <a:lnTo>
                  <a:pt x="3893" y="2149"/>
                </a:lnTo>
                <a:lnTo>
                  <a:pt x="3874" y="2153"/>
                </a:lnTo>
                <a:lnTo>
                  <a:pt x="3848" y="2160"/>
                </a:lnTo>
                <a:lnTo>
                  <a:pt x="3818" y="2172"/>
                </a:lnTo>
                <a:lnTo>
                  <a:pt x="3784" y="2190"/>
                </a:lnTo>
                <a:lnTo>
                  <a:pt x="3754" y="2213"/>
                </a:lnTo>
                <a:lnTo>
                  <a:pt x="3720" y="2243"/>
                </a:lnTo>
                <a:lnTo>
                  <a:pt x="3690" y="2281"/>
                </a:lnTo>
                <a:lnTo>
                  <a:pt x="3664" y="2329"/>
                </a:lnTo>
                <a:lnTo>
                  <a:pt x="3645" y="2386"/>
                </a:lnTo>
                <a:lnTo>
                  <a:pt x="3634" y="2457"/>
                </a:lnTo>
                <a:lnTo>
                  <a:pt x="3630" y="2540"/>
                </a:lnTo>
                <a:lnTo>
                  <a:pt x="3634" y="2634"/>
                </a:lnTo>
                <a:lnTo>
                  <a:pt x="3652" y="2743"/>
                </a:lnTo>
                <a:lnTo>
                  <a:pt x="3701" y="2859"/>
                </a:lnTo>
                <a:lnTo>
                  <a:pt x="3739" y="2961"/>
                </a:lnTo>
                <a:lnTo>
                  <a:pt x="3773" y="3040"/>
                </a:lnTo>
                <a:lnTo>
                  <a:pt x="3799" y="3107"/>
                </a:lnTo>
                <a:lnTo>
                  <a:pt x="3822" y="3164"/>
                </a:lnTo>
                <a:lnTo>
                  <a:pt x="3840" y="3205"/>
                </a:lnTo>
                <a:lnTo>
                  <a:pt x="3852" y="3235"/>
                </a:lnTo>
                <a:lnTo>
                  <a:pt x="3859" y="3258"/>
                </a:lnTo>
                <a:lnTo>
                  <a:pt x="3867" y="3273"/>
                </a:lnTo>
                <a:lnTo>
                  <a:pt x="3870" y="3284"/>
                </a:lnTo>
                <a:lnTo>
                  <a:pt x="3870" y="3288"/>
                </a:lnTo>
                <a:lnTo>
                  <a:pt x="3874" y="3288"/>
                </a:lnTo>
                <a:lnTo>
                  <a:pt x="3874" y="3288"/>
                </a:lnTo>
                <a:lnTo>
                  <a:pt x="3912" y="3457"/>
                </a:lnTo>
                <a:lnTo>
                  <a:pt x="3953" y="3573"/>
                </a:lnTo>
                <a:lnTo>
                  <a:pt x="3953" y="3581"/>
                </a:lnTo>
                <a:lnTo>
                  <a:pt x="3957" y="3592"/>
                </a:lnTo>
                <a:lnTo>
                  <a:pt x="3968" y="3607"/>
                </a:lnTo>
                <a:lnTo>
                  <a:pt x="3983" y="3626"/>
                </a:lnTo>
                <a:lnTo>
                  <a:pt x="4002" y="3645"/>
                </a:lnTo>
                <a:lnTo>
                  <a:pt x="4028" y="3660"/>
                </a:lnTo>
                <a:lnTo>
                  <a:pt x="4058" y="3671"/>
                </a:lnTo>
                <a:lnTo>
                  <a:pt x="4100" y="3675"/>
                </a:lnTo>
                <a:lnTo>
                  <a:pt x="4149" y="3667"/>
                </a:lnTo>
                <a:lnTo>
                  <a:pt x="4205" y="3645"/>
                </a:lnTo>
                <a:lnTo>
                  <a:pt x="4257" y="3682"/>
                </a:lnTo>
                <a:lnTo>
                  <a:pt x="4299" y="3709"/>
                </a:lnTo>
                <a:lnTo>
                  <a:pt x="4325" y="3727"/>
                </a:lnTo>
                <a:lnTo>
                  <a:pt x="4348" y="3742"/>
                </a:lnTo>
                <a:lnTo>
                  <a:pt x="4359" y="3750"/>
                </a:lnTo>
                <a:lnTo>
                  <a:pt x="4363" y="3754"/>
                </a:lnTo>
                <a:lnTo>
                  <a:pt x="4366" y="3754"/>
                </a:lnTo>
                <a:lnTo>
                  <a:pt x="4366" y="3754"/>
                </a:lnTo>
                <a:lnTo>
                  <a:pt x="4366" y="3765"/>
                </a:lnTo>
                <a:lnTo>
                  <a:pt x="4370" y="3788"/>
                </a:lnTo>
                <a:lnTo>
                  <a:pt x="4370" y="3825"/>
                </a:lnTo>
                <a:lnTo>
                  <a:pt x="4370" y="3866"/>
                </a:lnTo>
                <a:lnTo>
                  <a:pt x="4370" y="3912"/>
                </a:lnTo>
                <a:lnTo>
                  <a:pt x="4374" y="3953"/>
                </a:lnTo>
                <a:lnTo>
                  <a:pt x="4385" y="3990"/>
                </a:lnTo>
                <a:lnTo>
                  <a:pt x="4404" y="4028"/>
                </a:lnTo>
                <a:lnTo>
                  <a:pt x="4423" y="4058"/>
                </a:lnTo>
                <a:lnTo>
                  <a:pt x="4434" y="4077"/>
                </a:lnTo>
                <a:lnTo>
                  <a:pt x="4442" y="4084"/>
                </a:lnTo>
                <a:lnTo>
                  <a:pt x="4457" y="4423"/>
                </a:lnTo>
                <a:lnTo>
                  <a:pt x="4457" y="4426"/>
                </a:lnTo>
                <a:lnTo>
                  <a:pt x="4449" y="4449"/>
                </a:lnTo>
                <a:lnTo>
                  <a:pt x="4445" y="4479"/>
                </a:lnTo>
                <a:lnTo>
                  <a:pt x="4442" y="4528"/>
                </a:lnTo>
                <a:lnTo>
                  <a:pt x="4442" y="4588"/>
                </a:lnTo>
                <a:lnTo>
                  <a:pt x="4449" y="4659"/>
                </a:lnTo>
                <a:lnTo>
                  <a:pt x="4464" y="4746"/>
                </a:lnTo>
                <a:lnTo>
                  <a:pt x="4494" y="4844"/>
                </a:lnTo>
                <a:lnTo>
                  <a:pt x="4506" y="4945"/>
                </a:lnTo>
                <a:lnTo>
                  <a:pt x="4517" y="5024"/>
                </a:lnTo>
                <a:lnTo>
                  <a:pt x="4524" y="5084"/>
                </a:lnTo>
                <a:lnTo>
                  <a:pt x="4532" y="5125"/>
                </a:lnTo>
                <a:lnTo>
                  <a:pt x="4536" y="5155"/>
                </a:lnTo>
                <a:lnTo>
                  <a:pt x="4539" y="5170"/>
                </a:lnTo>
                <a:lnTo>
                  <a:pt x="4543" y="5178"/>
                </a:lnTo>
                <a:lnTo>
                  <a:pt x="4543" y="5182"/>
                </a:lnTo>
                <a:lnTo>
                  <a:pt x="4547" y="5189"/>
                </a:lnTo>
                <a:lnTo>
                  <a:pt x="4558" y="5204"/>
                </a:lnTo>
                <a:lnTo>
                  <a:pt x="4577" y="5223"/>
                </a:lnTo>
                <a:lnTo>
                  <a:pt x="4603" y="5242"/>
                </a:lnTo>
                <a:lnTo>
                  <a:pt x="4633" y="5261"/>
                </a:lnTo>
                <a:lnTo>
                  <a:pt x="4671" y="5268"/>
                </a:lnTo>
                <a:lnTo>
                  <a:pt x="4712" y="5264"/>
                </a:lnTo>
                <a:lnTo>
                  <a:pt x="4754" y="5246"/>
                </a:lnTo>
                <a:lnTo>
                  <a:pt x="4799" y="5204"/>
                </a:lnTo>
                <a:lnTo>
                  <a:pt x="4844" y="5140"/>
                </a:lnTo>
                <a:lnTo>
                  <a:pt x="4904" y="5031"/>
                </a:lnTo>
                <a:lnTo>
                  <a:pt x="4953" y="4941"/>
                </a:lnTo>
                <a:lnTo>
                  <a:pt x="4987" y="4866"/>
                </a:lnTo>
                <a:lnTo>
                  <a:pt x="5013" y="4806"/>
                </a:lnTo>
                <a:lnTo>
                  <a:pt x="5028" y="4761"/>
                </a:lnTo>
                <a:lnTo>
                  <a:pt x="5035" y="4738"/>
                </a:lnTo>
                <a:lnTo>
                  <a:pt x="5039" y="4727"/>
                </a:lnTo>
                <a:lnTo>
                  <a:pt x="5035" y="4723"/>
                </a:lnTo>
                <a:lnTo>
                  <a:pt x="5032" y="4712"/>
                </a:lnTo>
                <a:lnTo>
                  <a:pt x="5032" y="4693"/>
                </a:lnTo>
                <a:lnTo>
                  <a:pt x="5043" y="4667"/>
                </a:lnTo>
                <a:lnTo>
                  <a:pt x="5062" y="4637"/>
                </a:lnTo>
                <a:lnTo>
                  <a:pt x="5099" y="4599"/>
                </a:lnTo>
                <a:lnTo>
                  <a:pt x="5159" y="4558"/>
                </a:lnTo>
                <a:lnTo>
                  <a:pt x="5167" y="4479"/>
                </a:lnTo>
                <a:lnTo>
                  <a:pt x="5174" y="4404"/>
                </a:lnTo>
                <a:lnTo>
                  <a:pt x="5182" y="4344"/>
                </a:lnTo>
                <a:lnTo>
                  <a:pt x="5182" y="4295"/>
                </a:lnTo>
                <a:lnTo>
                  <a:pt x="5186" y="4265"/>
                </a:lnTo>
                <a:lnTo>
                  <a:pt x="5186" y="4254"/>
                </a:lnTo>
                <a:lnTo>
                  <a:pt x="5186" y="4250"/>
                </a:lnTo>
                <a:lnTo>
                  <a:pt x="5182" y="4235"/>
                </a:lnTo>
                <a:lnTo>
                  <a:pt x="5178" y="4216"/>
                </a:lnTo>
                <a:lnTo>
                  <a:pt x="5178" y="4186"/>
                </a:lnTo>
                <a:lnTo>
                  <a:pt x="5182" y="4148"/>
                </a:lnTo>
                <a:lnTo>
                  <a:pt x="5197" y="4103"/>
                </a:lnTo>
                <a:lnTo>
                  <a:pt x="5223" y="4051"/>
                </a:lnTo>
                <a:lnTo>
                  <a:pt x="5265" y="3990"/>
                </a:lnTo>
                <a:lnTo>
                  <a:pt x="5325" y="3923"/>
                </a:lnTo>
                <a:lnTo>
                  <a:pt x="5362" y="3934"/>
                </a:lnTo>
                <a:lnTo>
                  <a:pt x="5389" y="3945"/>
                </a:lnTo>
                <a:lnTo>
                  <a:pt x="5411" y="3957"/>
                </a:lnTo>
                <a:lnTo>
                  <a:pt x="5415" y="3960"/>
                </a:lnTo>
                <a:lnTo>
                  <a:pt x="5422" y="3960"/>
                </a:lnTo>
                <a:lnTo>
                  <a:pt x="5434" y="3964"/>
                </a:lnTo>
                <a:lnTo>
                  <a:pt x="5449" y="3968"/>
                </a:lnTo>
                <a:lnTo>
                  <a:pt x="5471" y="3964"/>
                </a:lnTo>
                <a:lnTo>
                  <a:pt x="5490" y="3949"/>
                </a:lnTo>
                <a:lnTo>
                  <a:pt x="5509" y="3923"/>
                </a:lnTo>
                <a:lnTo>
                  <a:pt x="5524" y="3878"/>
                </a:lnTo>
                <a:lnTo>
                  <a:pt x="5494" y="3844"/>
                </a:lnTo>
                <a:lnTo>
                  <a:pt x="5475" y="3818"/>
                </a:lnTo>
                <a:lnTo>
                  <a:pt x="5468" y="3791"/>
                </a:lnTo>
                <a:lnTo>
                  <a:pt x="5471" y="3761"/>
                </a:lnTo>
                <a:lnTo>
                  <a:pt x="5490" y="3727"/>
                </a:lnTo>
                <a:lnTo>
                  <a:pt x="5524" y="3686"/>
                </a:lnTo>
                <a:lnTo>
                  <a:pt x="5528" y="3656"/>
                </a:lnTo>
                <a:lnTo>
                  <a:pt x="5535" y="3626"/>
                </a:lnTo>
                <a:lnTo>
                  <a:pt x="5539" y="3600"/>
                </a:lnTo>
                <a:lnTo>
                  <a:pt x="5539" y="3570"/>
                </a:lnTo>
                <a:lnTo>
                  <a:pt x="5531" y="3540"/>
                </a:lnTo>
                <a:lnTo>
                  <a:pt x="5516" y="3506"/>
                </a:lnTo>
                <a:lnTo>
                  <a:pt x="5490" y="3468"/>
                </a:lnTo>
                <a:lnTo>
                  <a:pt x="5449" y="3423"/>
                </a:lnTo>
                <a:lnTo>
                  <a:pt x="5389" y="3367"/>
                </a:lnTo>
                <a:lnTo>
                  <a:pt x="5453" y="3318"/>
                </a:lnTo>
                <a:lnTo>
                  <a:pt x="5505" y="3276"/>
                </a:lnTo>
                <a:lnTo>
                  <a:pt x="5550" y="3243"/>
                </a:lnTo>
                <a:lnTo>
                  <a:pt x="5580" y="3216"/>
                </a:lnTo>
                <a:lnTo>
                  <a:pt x="5603" y="3201"/>
                </a:lnTo>
                <a:lnTo>
                  <a:pt x="5610" y="3194"/>
                </a:lnTo>
                <a:lnTo>
                  <a:pt x="5640" y="3111"/>
                </a:lnTo>
                <a:lnTo>
                  <a:pt x="5644" y="3111"/>
                </a:lnTo>
                <a:lnTo>
                  <a:pt x="5652" y="3104"/>
                </a:lnTo>
                <a:lnTo>
                  <a:pt x="5659" y="3089"/>
                </a:lnTo>
                <a:lnTo>
                  <a:pt x="5659" y="3074"/>
                </a:lnTo>
                <a:lnTo>
                  <a:pt x="5655" y="3055"/>
                </a:lnTo>
                <a:lnTo>
                  <a:pt x="5640" y="3032"/>
                </a:lnTo>
                <a:lnTo>
                  <a:pt x="5610" y="3006"/>
                </a:lnTo>
                <a:lnTo>
                  <a:pt x="5558" y="2980"/>
                </a:lnTo>
                <a:lnTo>
                  <a:pt x="5513" y="2946"/>
                </a:lnTo>
                <a:lnTo>
                  <a:pt x="5460" y="2904"/>
                </a:lnTo>
                <a:lnTo>
                  <a:pt x="5407" y="2859"/>
                </a:lnTo>
                <a:lnTo>
                  <a:pt x="5355" y="2814"/>
                </a:lnTo>
                <a:lnTo>
                  <a:pt x="5306" y="2769"/>
                </a:lnTo>
                <a:lnTo>
                  <a:pt x="5257" y="2728"/>
                </a:lnTo>
                <a:lnTo>
                  <a:pt x="5220" y="2694"/>
                </a:lnTo>
                <a:lnTo>
                  <a:pt x="5189" y="2664"/>
                </a:lnTo>
                <a:lnTo>
                  <a:pt x="5171" y="2645"/>
                </a:lnTo>
                <a:lnTo>
                  <a:pt x="5163" y="2638"/>
                </a:lnTo>
                <a:lnTo>
                  <a:pt x="5050" y="2525"/>
                </a:lnTo>
                <a:lnTo>
                  <a:pt x="5047" y="2521"/>
                </a:lnTo>
                <a:lnTo>
                  <a:pt x="5039" y="2514"/>
                </a:lnTo>
                <a:lnTo>
                  <a:pt x="5028" y="2506"/>
                </a:lnTo>
                <a:lnTo>
                  <a:pt x="5017" y="2491"/>
                </a:lnTo>
                <a:lnTo>
                  <a:pt x="5005" y="2480"/>
                </a:lnTo>
                <a:lnTo>
                  <a:pt x="5002" y="2465"/>
                </a:lnTo>
                <a:lnTo>
                  <a:pt x="5002" y="2454"/>
                </a:lnTo>
                <a:lnTo>
                  <a:pt x="5009" y="2446"/>
                </a:lnTo>
                <a:lnTo>
                  <a:pt x="5028" y="2442"/>
                </a:lnTo>
                <a:lnTo>
                  <a:pt x="5062" y="2442"/>
                </a:lnTo>
                <a:lnTo>
                  <a:pt x="5107" y="2450"/>
                </a:lnTo>
                <a:lnTo>
                  <a:pt x="5141" y="2476"/>
                </a:lnTo>
                <a:lnTo>
                  <a:pt x="5167" y="2491"/>
                </a:lnTo>
                <a:lnTo>
                  <a:pt x="5186" y="2499"/>
                </a:lnTo>
                <a:lnTo>
                  <a:pt x="5193" y="2502"/>
                </a:lnTo>
                <a:lnTo>
                  <a:pt x="5257" y="2499"/>
                </a:lnTo>
                <a:lnTo>
                  <a:pt x="5261" y="2495"/>
                </a:lnTo>
                <a:lnTo>
                  <a:pt x="5276" y="2487"/>
                </a:lnTo>
                <a:lnTo>
                  <a:pt x="5302" y="2480"/>
                </a:lnTo>
                <a:lnTo>
                  <a:pt x="5336" y="2480"/>
                </a:lnTo>
                <a:lnTo>
                  <a:pt x="5374" y="2495"/>
                </a:lnTo>
                <a:lnTo>
                  <a:pt x="5419" y="2521"/>
                </a:lnTo>
                <a:lnTo>
                  <a:pt x="5464" y="2574"/>
                </a:lnTo>
                <a:lnTo>
                  <a:pt x="5509" y="2626"/>
                </a:lnTo>
                <a:lnTo>
                  <a:pt x="5550" y="2679"/>
                </a:lnTo>
                <a:lnTo>
                  <a:pt x="5595" y="2728"/>
                </a:lnTo>
                <a:lnTo>
                  <a:pt x="5633" y="2773"/>
                </a:lnTo>
                <a:lnTo>
                  <a:pt x="5667" y="2807"/>
                </a:lnTo>
                <a:lnTo>
                  <a:pt x="5693" y="2837"/>
                </a:lnTo>
                <a:lnTo>
                  <a:pt x="5708" y="2856"/>
                </a:lnTo>
                <a:lnTo>
                  <a:pt x="5716" y="2863"/>
                </a:lnTo>
                <a:lnTo>
                  <a:pt x="5873" y="2995"/>
                </a:lnTo>
                <a:lnTo>
                  <a:pt x="5986" y="3040"/>
                </a:lnTo>
                <a:lnTo>
                  <a:pt x="6042" y="3179"/>
                </a:lnTo>
                <a:lnTo>
                  <a:pt x="6110" y="3329"/>
                </a:lnTo>
                <a:lnTo>
                  <a:pt x="6193" y="3498"/>
                </a:lnTo>
                <a:lnTo>
                  <a:pt x="6197" y="3498"/>
                </a:lnTo>
                <a:lnTo>
                  <a:pt x="6204" y="3506"/>
                </a:lnTo>
                <a:lnTo>
                  <a:pt x="6212" y="3513"/>
                </a:lnTo>
                <a:lnTo>
                  <a:pt x="6223" y="3517"/>
                </a:lnTo>
                <a:lnTo>
                  <a:pt x="6238" y="3521"/>
                </a:lnTo>
                <a:lnTo>
                  <a:pt x="6249" y="3513"/>
                </a:lnTo>
                <a:lnTo>
                  <a:pt x="6260" y="3494"/>
                </a:lnTo>
                <a:lnTo>
                  <a:pt x="6268" y="3464"/>
                </a:lnTo>
                <a:lnTo>
                  <a:pt x="6272" y="3419"/>
                </a:lnTo>
                <a:lnTo>
                  <a:pt x="6275" y="3340"/>
                </a:lnTo>
                <a:lnTo>
                  <a:pt x="6291" y="3276"/>
                </a:lnTo>
                <a:lnTo>
                  <a:pt x="6302" y="3224"/>
                </a:lnTo>
                <a:lnTo>
                  <a:pt x="6317" y="3186"/>
                </a:lnTo>
                <a:lnTo>
                  <a:pt x="6328" y="3164"/>
                </a:lnTo>
                <a:lnTo>
                  <a:pt x="6332" y="3152"/>
                </a:lnTo>
                <a:lnTo>
                  <a:pt x="6377" y="3077"/>
                </a:lnTo>
                <a:lnTo>
                  <a:pt x="6377" y="3074"/>
                </a:lnTo>
                <a:lnTo>
                  <a:pt x="6381" y="3059"/>
                </a:lnTo>
                <a:lnTo>
                  <a:pt x="6388" y="3040"/>
                </a:lnTo>
                <a:lnTo>
                  <a:pt x="6399" y="3021"/>
                </a:lnTo>
                <a:lnTo>
                  <a:pt x="6411" y="3006"/>
                </a:lnTo>
                <a:lnTo>
                  <a:pt x="6430" y="2995"/>
                </a:lnTo>
                <a:lnTo>
                  <a:pt x="6452" y="2995"/>
                </a:lnTo>
                <a:lnTo>
                  <a:pt x="6478" y="3006"/>
                </a:lnTo>
                <a:lnTo>
                  <a:pt x="6512" y="3032"/>
                </a:lnTo>
                <a:lnTo>
                  <a:pt x="6550" y="3081"/>
                </a:lnTo>
                <a:lnTo>
                  <a:pt x="6599" y="3145"/>
                </a:lnTo>
                <a:lnTo>
                  <a:pt x="6636" y="3198"/>
                </a:lnTo>
                <a:lnTo>
                  <a:pt x="6670" y="3235"/>
                </a:lnTo>
                <a:lnTo>
                  <a:pt x="6696" y="3258"/>
                </a:lnTo>
                <a:lnTo>
                  <a:pt x="6715" y="3276"/>
                </a:lnTo>
                <a:lnTo>
                  <a:pt x="6726" y="3284"/>
                </a:lnTo>
                <a:lnTo>
                  <a:pt x="6738" y="3288"/>
                </a:lnTo>
                <a:lnTo>
                  <a:pt x="6738" y="3288"/>
                </a:lnTo>
                <a:lnTo>
                  <a:pt x="6738" y="3359"/>
                </a:lnTo>
                <a:lnTo>
                  <a:pt x="6779" y="3464"/>
                </a:lnTo>
                <a:lnTo>
                  <a:pt x="6832" y="3468"/>
                </a:lnTo>
                <a:lnTo>
                  <a:pt x="6832" y="3404"/>
                </a:lnTo>
                <a:lnTo>
                  <a:pt x="6922" y="3461"/>
                </a:lnTo>
                <a:lnTo>
                  <a:pt x="6971" y="3536"/>
                </a:lnTo>
                <a:lnTo>
                  <a:pt x="7035" y="3494"/>
                </a:lnTo>
                <a:lnTo>
                  <a:pt x="7035" y="3333"/>
                </a:lnTo>
                <a:lnTo>
                  <a:pt x="6959" y="3194"/>
                </a:lnTo>
                <a:lnTo>
                  <a:pt x="6956" y="3190"/>
                </a:lnTo>
                <a:lnTo>
                  <a:pt x="6944" y="3183"/>
                </a:lnTo>
                <a:lnTo>
                  <a:pt x="6933" y="3168"/>
                </a:lnTo>
                <a:lnTo>
                  <a:pt x="6922" y="3152"/>
                </a:lnTo>
                <a:lnTo>
                  <a:pt x="6911" y="3134"/>
                </a:lnTo>
                <a:lnTo>
                  <a:pt x="6903" y="3115"/>
                </a:lnTo>
                <a:lnTo>
                  <a:pt x="6907" y="3096"/>
                </a:lnTo>
                <a:lnTo>
                  <a:pt x="6922" y="3077"/>
                </a:lnTo>
                <a:lnTo>
                  <a:pt x="6948" y="3066"/>
                </a:lnTo>
                <a:lnTo>
                  <a:pt x="6989" y="3059"/>
                </a:lnTo>
                <a:lnTo>
                  <a:pt x="7005" y="3002"/>
                </a:lnTo>
                <a:lnTo>
                  <a:pt x="7016" y="2942"/>
                </a:lnTo>
                <a:lnTo>
                  <a:pt x="7042" y="3137"/>
                </a:lnTo>
                <a:lnTo>
                  <a:pt x="7061" y="3333"/>
                </a:lnTo>
                <a:lnTo>
                  <a:pt x="7068" y="3536"/>
                </a:lnTo>
                <a:lnTo>
                  <a:pt x="7057" y="3825"/>
                </a:lnTo>
                <a:lnTo>
                  <a:pt x="7023" y="4107"/>
                </a:lnTo>
                <a:lnTo>
                  <a:pt x="6967" y="4381"/>
                </a:lnTo>
                <a:lnTo>
                  <a:pt x="6888" y="4652"/>
                </a:lnTo>
                <a:lnTo>
                  <a:pt x="6790" y="4907"/>
                </a:lnTo>
                <a:lnTo>
                  <a:pt x="6674" y="5159"/>
                </a:lnTo>
                <a:lnTo>
                  <a:pt x="6539" y="5396"/>
                </a:lnTo>
                <a:lnTo>
                  <a:pt x="6388" y="5621"/>
                </a:lnTo>
                <a:lnTo>
                  <a:pt x="6219" y="5832"/>
                </a:lnTo>
                <a:lnTo>
                  <a:pt x="6035" y="6031"/>
                </a:lnTo>
                <a:lnTo>
                  <a:pt x="5836" y="6215"/>
                </a:lnTo>
                <a:lnTo>
                  <a:pt x="5622" y="6384"/>
                </a:lnTo>
                <a:lnTo>
                  <a:pt x="5396" y="6538"/>
                </a:lnTo>
                <a:lnTo>
                  <a:pt x="5159" y="6674"/>
                </a:lnTo>
                <a:lnTo>
                  <a:pt x="4911" y="6790"/>
                </a:lnTo>
                <a:lnTo>
                  <a:pt x="4652" y="6888"/>
                </a:lnTo>
                <a:lnTo>
                  <a:pt x="4385" y="6963"/>
                </a:lnTo>
                <a:lnTo>
                  <a:pt x="4107" y="7019"/>
                </a:lnTo>
                <a:lnTo>
                  <a:pt x="3825" y="7057"/>
                </a:lnTo>
                <a:lnTo>
                  <a:pt x="3536" y="7068"/>
                </a:lnTo>
                <a:lnTo>
                  <a:pt x="3247" y="7057"/>
                </a:lnTo>
                <a:lnTo>
                  <a:pt x="2961" y="7019"/>
                </a:lnTo>
                <a:lnTo>
                  <a:pt x="2687" y="6963"/>
                </a:lnTo>
                <a:lnTo>
                  <a:pt x="2420" y="6888"/>
                </a:lnTo>
                <a:lnTo>
                  <a:pt x="2161" y="6790"/>
                </a:lnTo>
                <a:lnTo>
                  <a:pt x="1913" y="6674"/>
                </a:lnTo>
                <a:lnTo>
                  <a:pt x="1672" y="6538"/>
                </a:lnTo>
                <a:lnTo>
                  <a:pt x="1447" y="6384"/>
                </a:lnTo>
                <a:lnTo>
                  <a:pt x="1236" y="6215"/>
                </a:lnTo>
                <a:lnTo>
                  <a:pt x="1037" y="6031"/>
                </a:lnTo>
                <a:lnTo>
                  <a:pt x="853" y="5832"/>
                </a:lnTo>
                <a:lnTo>
                  <a:pt x="684" y="5621"/>
                </a:lnTo>
                <a:lnTo>
                  <a:pt x="530" y="5396"/>
                </a:lnTo>
                <a:lnTo>
                  <a:pt x="394" y="5159"/>
                </a:lnTo>
                <a:lnTo>
                  <a:pt x="278" y="4907"/>
                </a:lnTo>
                <a:lnTo>
                  <a:pt x="180" y="4652"/>
                </a:lnTo>
                <a:lnTo>
                  <a:pt x="105" y="4381"/>
                </a:lnTo>
                <a:lnTo>
                  <a:pt x="49" y="4107"/>
                </a:lnTo>
                <a:lnTo>
                  <a:pt x="11" y="3825"/>
                </a:lnTo>
                <a:lnTo>
                  <a:pt x="0" y="3536"/>
                </a:lnTo>
                <a:lnTo>
                  <a:pt x="11" y="3246"/>
                </a:lnTo>
                <a:lnTo>
                  <a:pt x="45" y="2965"/>
                </a:lnTo>
                <a:lnTo>
                  <a:pt x="101" y="2690"/>
                </a:lnTo>
                <a:lnTo>
                  <a:pt x="180" y="2427"/>
                </a:lnTo>
                <a:lnTo>
                  <a:pt x="274" y="2168"/>
                </a:lnTo>
                <a:lnTo>
                  <a:pt x="391" y="1920"/>
                </a:lnTo>
                <a:lnTo>
                  <a:pt x="522" y="1687"/>
                </a:lnTo>
                <a:lnTo>
                  <a:pt x="672" y="1461"/>
                </a:lnTo>
                <a:lnTo>
                  <a:pt x="842" y="1251"/>
                </a:lnTo>
                <a:lnTo>
                  <a:pt x="1022" y="1052"/>
                </a:lnTo>
                <a:lnTo>
                  <a:pt x="999" y="1150"/>
                </a:lnTo>
                <a:lnTo>
                  <a:pt x="999" y="1247"/>
                </a:lnTo>
                <a:lnTo>
                  <a:pt x="999" y="1247"/>
                </a:lnTo>
                <a:lnTo>
                  <a:pt x="996" y="1247"/>
                </a:lnTo>
                <a:lnTo>
                  <a:pt x="988" y="1255"/>
                </a:lnTo>
                <a:lnTo>
                  <a:pt x="977" y="1262"/>
                </a:lnTo>
                <a:lnTo>
                  <a:pt x="962" y="1281"/>
                </a:lnTo>
                <a:lnTo>
                  <a:pt x="939" y="1304"/>
                </a:lnTo>
                <a:lnTo>
                  <a:pt x="909" y="1334"/>
                </a:lnTo>
                <a:lnTo>
                  <a:pt x="868" y="1379"/>
                </a:lnTo>
                <a:lnTo>
                  <a:pt x="819" y="1431"/>
                </a:lnTo>
                <a:lnTo>
                  <a:pt x="759" y="1499"/>
                </a:lnTo>
                <a:lnTo>
                  <a:pt x="695" y="1570"/>
                </a:lnTo>
                <a:lnTo>
                  <a:pt x="646" y="1631"/>
                </a:lnTo>
                <a:lnTo>
                  <a:pt x="609" y="1679"/>
                </a:lnTo>
                <a:lnTo>
                  <a:pt x="582" y="1721"/>
                </a:lnTo>
                <a:lnTo>
                  <a:pt x="567" y="1755"/>
                </a:lnTo>
                <a:lnTo>
                  <a:pt x="556" y="1777"/>
                </a:lnTo>
                <a:lnTo>
                  <a:pt x="548" y="1796"/>
                </a:lnTo>
                <a:lnTo>
                  <a:pt x="548" y="1811"/>
                </a:lnTo>
                <a:lnTo>
                  <a:pt x="552" y="1818"/>
                </a:lnTo>
                <a:lnTo>
                  <a:pt x="552" y="1822"/>
                </a:lnTo>
                <a:lnTo>
                  <a:pt x="552" y="1822"/>
                </a:lnTo>
                <a:lnTo>
                  <a:pt x="571" y="1961"/>
                </a:lnTo>
                <a:lnTo>
                  <a:pt x="642" y="2021"/>
                </a:lnTo>
                <a:lnTo>
                  <a:pt x="680" y="2127"/>
                </a:lnTo>
                <a:lnTo>
                  <a:pt x="736" y="2314"/>
                </a:lnTo>
                <a:lnTo>
                  <a:pt x="736" y="2510"/>
                </a:lnTo>
                <a:lnTo>
                  <a:pt x="774" y="2600"/>
                </a:lnTo>
                <a:lnTo>
                  <a:pt x="781" y="2604"/>
                </a:lnTo>
                <a:lnTo>
                  <a:pt x="800" y="2619"/>
                </a:lnTo>
                <a:lnTo>
                  <a:pt x="830" y="2638"/>
                </a:lnTo>
                <a:lnTo>
                  <a:pt x="875" y="2660"/>
                </a:lnTo>
                <a:lnTo>
                  <a:pt x="936" y="2683"/>
                </a:lnTo>
                <a:lnTo>
                  <a:pt x="1003" y="2702"/>
                </a:lnTo>
                <a:lnTo>
                  <a:pt x="1060" y="2713"/>
                </a:lnTo>
                <a:lnTo>
                  <a:pt x="1097" y="2720"/>
                </a:lnTo>
                <a:lnTo>
                  <a:pt x="1120" y="2720"/>
                </a:lnTo>
                <a:lnTo>
                  <a:pt x="1131" y="2724"/>
                </a:lnTo>
                <a:lnTo>
                  <a:pt x="1131" y="2724"/>
                </a:lnTo>
                <a:lnTo>
                  <a:pt x="1131" y="2728"/>
                </a:lnTo>
                <a:lnTo>
                  <a:pt x="1127" y="2735"/>
                </a:lnTo>
                <a:lnTo>
                  <a:pt x="1127" y="2758"/>
                </a:lnTo>
                <a:lnTo>
                  <a:pt x="1135" y="2784"/>
                </a:lnTo>
                <a:lnTo>
                  <a:pt x="1157" y="2811"/>
                </a:lnTo>
                <a:lnTo>
                  <a:pt x="1195" y="2837"/>
                </a:lnTo>
                <a:lnTo>
                  <a:pt x="1251" y="2859"/>
                </a:lnTo>
                <a:lnTo>
                  <a:pt x="1296" y="2874"/>
                </a:lnTo>
                <a:lnTo>
                  <a:pt x="1323" y="2901"/>
                </a:lnTo>
                <a:lnTo>
                  <a:pt x="1338" y="2923"/>
                </a:lnTo>
                <a:lnTo>
                  <a:pt x="1345" y="2946"/>
                </a:lnTo>
                <a:lnTo>
                  <a:pt x="1345" y="2961"/>
                </a:lnTo>
                <a:lnTo>
                  <a:pt x="1345" y="2968"/>
                </a:lnTo>
                <a:lnTo>
                  <a:pt x="1349" y="2972"/>
                </a:lnTo>
                <a:lnTo>
                  <a:pt x="1364" y="2987"/>
                </a:lnTo>
                <a:lnTo>
                  <a:pt x="1386" y="3010"/>
                </a:lnTo>
                <a:lnTo>
                  <a:pt x="1413" y="3036"/>
                </a:lnTo>
                <a:lnTo>
                  <a:pt x="1439" y="3066"/>
                </a:lnTo>
                <a:lnTo>
                  <a:pt x="1465" y="3096"/>
                </a:lnTo>
                <a:lnTo>
                  <a:pt x="1492" y="3122"/>
                </a:lnTo>
                <a:lnTo>
                  <a:pt x="1510" y="3145"/>
                </a:lnTo>
                <a:lnTo>
                  <a:pt x="1529" y="3152"/>
                </a:lnTo>
                <a:lnTo>
                  <a:pt x="1548" y="3145"/>
                </a:lnTo>
                <a:lnTo>
                  <a:pt x="1563" y="3122"/>
                </a:lnTo>
                <a:lnTo>
                  <a:pt x="1578" y="3096"/>
                </a:lnTo>
                <a:lnTo>
                  <a:pt x="1589" y="3070"/>
                </a:lnTo>
                <a:lnTo>
                  <a:pt x="1593" y="3047"/>
                </a:lnTo>
                <a:lnTo>
                  <a:pt x="1593" y="3043"/>
                </a:lnTo>
                <a:lnTo>
                  <a:pt x="1578" y="3043"/>
                </a:lnTo>
                <a:lnTo>
                  <a:pt x="1548" y="3040"/>
                </a:lnTo>
                <a:lnTo>
                  <a:pt x="1514" y="3028"/>
                </a:lnTo>
                <a:lnTo>
                  <a:pt x="1480" y="3017"/>
                </a:lnTo>
                <a:lnTo>
                  <a:pt x="1454" y="2998"/>
                </a:lnTo>
                <a:lnTo>
                  <a:pt x="1443" y="2980"/>
                </a:lnTo>
                <a:lnTo>
                  <a:pt x="1447" y="2965"/>
                </a:lnTo>
                <a:lnTo>
                  <a:pt x="1454" y="2942"/>
                </a:lnTo>
                <a:lnTo>
                  <a:pt x="1465" y="2912"/>
                </a:lnTo>
                <a:lnTo>
                  <a:pt x="1477" y="2882"/>
                </a:lnTo>
                <a:lnTo>
                  <a:pt x="1488" y="2852"/>
                </a:lnTo>
                <a:lnTo>
                  <a:pt x="1495" y="2822"/>
                </a:lnTo>
                <a:lnTo>
                  <a:pt x="1499" y="2795"/>
                </a:lnTo>
                <a:lnTo>
                  <a:pt x="1495" y="2777"/>
                </a:lnTo>
                <a:lnTo>
                  <a:pt x="1480" y="2765"/>
                </a:lnTo>
                <a:lnTo>
                  <a:pt x="1454" y="2762"/>
                </a:lnTo>
                <a:lnTo>
                  <a:pt x="1413" y="2765"/>
                </a:lnTo>
                <a:lnTo>
                  <a:pt x="1379" y="2765"/>
                </a:lnTo>
                <a:lnTo>
                  <a:pt x="1353" y="2765"/>
                </a:lnTo>
                <a:lnTo>
                  <a:pt x="1334" y="2758"/>
                </a:lnTo>
                <a:lnTo>
                  <a:pt x="1323" y="2743"/>
                </a:lnTo>
                <a:lnTo>
                  <a:pt x="1323" y="2717"/>
                </a:lnTo>
                <a:lnTo>
                  <a:pt x="1330" y="2675"/>
                </a:lnTo>
                <a:lnTo>
                  <a:pt x="1334" y="2638"/>
                </a:lnTo>
                <a:lnTo>
                  <a:pt x="1326" y="2615"/>
                </a:lnTo>
                <a:lnTo>
                  <a:pt x="1311" y="2600"/>
                </a:lnTo>
                <a:lnTo>
                  <a:pt x="1289" y="2596"/>
                </a:lnTo>
                <a:lnTo>
                  <a:pt x="1266" y="2596"/>
                </a:lnTo>
                <a:lnTo>
                  <a:pt x="1244" y="2600"/>
                </a:lnTo>
                <a:lnTo>
                  <a:pt x="1225" y="2608"/>
                </a:lnTo>
                <a:lnTo>
                  <a:pt x="1214" y="2611"/>
                </a:lnTo>
                <a:lnTo>
                  <a:pt x="1165" y="2623"/>
                </a:lnTo>
                <a:lnTo>
                  <a:pt x="1127" y="2626"/>
                </a:lnTo>
                <a:lnTo>
                  <a:pt x="1105" y="2619"/>
                </a:lnTo>
                <a:lnTo>
                  <a:pt x="1090" y="2604"/>
                </a:lnTo>
                <a:lnTo>
                  <a:pt x="1086" y="2585"/>
                </a:lnTo>
                <a:lnTo>
                  <a:pt x="1082" y="2562"/>
                </a:lnTo>
                <a:lnTo>
                  <a:pt x="1082" y="2540"/>
                </a:lnTo>
                <a:lnTo>
                  <a:pt x="1086" y="2517"/>
                </a:lnTo>
                <a:lnTo>
                  <a:pt x="1086" y="2499"/>
                </a:lnTo>
                <a:lnTo>
                  <a:pt x="1090" y="2412"/>
                </a:lnTo>
                <a:lnTo>
                  <a:pt x="1105" y="2337"/>
                </a:lnTo>
                <a:lnTo>
                  <a:pt x="1123" y="2281"/>
                </a:lnTo>
                <a:lnTo>
                  <a:pt x="1153" y="2232"/>
                </a:lnTo>
                <a:lnTo>
                  <a:pt x="1184" y="2194"/>
                </a:lnTo>
                <a:lnTo>
                  <a:pt x="1217" y="2168"/>
                </a:lnTo>
                <a:lnTo>
                  <a:pt x="1247" y="2145"/>
                </a:lnTo>
                <a:lnTo>
                  <a:pt x="1277" y="2134"/>
                </a:lnTo>
                <a:lnTo>
                  <a:pt x="1300" y="2127"/>
                </a:lnTo>
                <a:lnTo>
                  <a:pt x="1315" y="2123"/>
                </a:lnTo>
                <a:lnTo>
                  <a:pt x="1323" y="2123"/>
                </a:lnTo>
                <a:lnTo>
                  <a:pt x="1334" y="2123"/>
                </a:lnTo>
                <a:lnTo>
                  <a:pt x="1364" y="2123"/>
                </a:lnTo>
                <a:lnTo>
                  <a:pt x="1409" y="2123"/>
                </a:lnTo>
                <a:lnTo>
                  <a:pt x="1465" y="2119"/>
                </a:lnTo>
                <a:lnTo>
                  <a:pt x="1526" y="2115"/>
                </a:lnTo>
                <a:lnTo>
                  <a:pt x="1582" y="2108"/>
                </a:lnTo>
                <a:lnTo>
                  <a:pt x="1616" y="2104"/>
                </a:lnTo>
                <a:lnTo>
                  <a:pt x="1642" y="2115"/>
                </a:lnTo>
                <a:lnTo>
                  <a:pt x="1657" y="2134"/>
                </a:lnTo>
                <a:lnTo>
                  <a:pt x="1668" y="2157"/>
                </a:lnTo>
                <a:lnTo>
                  <a:pt x="1672" y="2179"/>
                </a:lnTo>
                <a:lnTo>
                  <a:pt x="1672" y="2205"/>
                </a:lnTo>
                <a:lnTo>
                  <a:pt x="1668" y="2224"/>
                </a:lnTo>
                <a:lnTo>
                  <a:pt x="1665" y="2236"/>
                </a:lnTo>
                <a:lnTo>
                  <a:pt x="1680" y="2277"/>
                </a:lnTo>
                <a:lnTo>
                  <a:pt x="1691" y="2303"/>
                </a:lnTo>
                <a:lnTo>
                  <a:pt x="1706" y="2311"/>
                </a:lnTo>
                <a:lnTo>
                  <a:pt x="1717" y="2307"/>
                </a:lnTo>
                <a:lnTo>
                  <a:pt x="1725" y="2296"/>
                </a:lnTo>
                <a:lnTo>
                  <a:pt x="1732" y="2281"/>
                </a:lnTo>
                <a:lnTo>
                  <a:pt x="1736" y="2266"/>
                </a:lnTo>
                <a:lnTo>
                  <a:pt x="1740" y="2254"/>
                </a:lnTo>
                <a:lnTo>
                  <a:pt x="1740" y="2251"/>
                </a:lnTo>
                <a:lnTo>
                  <a:pt x="1762" y="2145"/>
                </a:lnTo>
                <a:lnTo>
                  <a:pt x="1766" y="2134"/>
                </a:lnTo>
                <a:lnTo>
                  <a:pt x="1770" y="2108"/>
                </a:lnTo>
                <a:lnTo>
                  <a:pt x="1777" y="2074"/>
                </a:lnTo>
                <a:lnTo>
                  <a:pt x="1781" y="2044"/>
                </a:lnTo>
                <a:lnTo>
                  <a:pt x="1785" y="2021"/>
                </a:lnTo>
                <a:lnTo>
                  <a:pt x="1852" y="1988"/>
                </a:lnTo>
                <a:lnTo>
                  <a:pt x="1909" y="1954"/>
                </a:lnTo>
                <a:lnTo>
                  <a:pt x="1958" y="1912"/>
                </a:lnTo>
                <a:lnTo>
                  <a:pt x="1999" y="1875"/>
                </a:lnTo>
                <a:lnTo>
                  <a:pt x="2033" y="1841"/>
                </a:lnTo>
                <a:lnTo>
                  <a:pt x="2055" y="1811"/>
                </a:lnTo>
                <a:lnTo>
                  <a:pt x="2070" y="1792"/>
                </a:lnTo>
                <a:lnTo>
                  <a:pt x="2074" y="1785"/>
                </a:lnTo>
                <a:lnTo>
                  <a:pt x="2149" y="1702"/>
                </a:lnTo>
                <a:lnTo>
                  <a:pt x="2232" y="1634"/>
                </a:lnTo>
                <a:lnTo>
                  <a:pt x="2318" y="1582"/>
                </a:lnTo>
                <a:lnTo>
                  <a:pt x="2401" y="1544"/>
                </a:lnTo>
                <a:lnTo>
                  <a:pt x="2484" y="1518"/>
                </a:lnTo>
                <a:lnTo>
                  <a:pt x="2563" y="1499"/>
                </a:lnTo>
                <a:lnTo>
                  <a:pt x="2634" y="1491"/>
                </a:lnTo>
                <a:lnTo>
                  <a:pt x="2702" y="1488"/>
                </a:lnTo>
                <a:lnTo>
                  <a:pt x="2754" y="1488"/>
                </a:lnTo>
                <a:lnTo>
                  <a:pt x="2796" y="1491"/>
                </a:lnTo>
                <a:lnTo>
                  <a:pt x="2822" y="1491"/>
                </a:lnTo>
                <a:lnTo>
                  <a:pt x="2830" y="1495"/>
                </a:lnTo>
                <a:lnTo>
                  <a:pt x="2972" y="1507"/>
                </a:lnTo>
                <a:lnTo>
                  <a:pt x="2942" y="1544"/>
                </a:lnTo>
                <a:lnTo>
                  <a:pt x="2931" y="1570"/>
                </a:lnTo>
                <a:lnTo>
                  <a:pt x="2931" y="1585"/>
                </a:lnTo>
                <a:lnTo>
                  <a:pt x="2938" y="1597"/>
                </a:lnTo>
                <a:lnTo>
                  <a:pt x="2954" y="1600"/>
                </a:lnTo>
                <a:lnTo>
                  <a:pt x="2976" y="1600"/>
                </a:lnTo>
                <a:lnTo>
                  <a:pt x="2999" y="1597"/>
                </a:lnTo>
                <a:lnTo>
                  <a:pt x="3025" y="1589"/>
                </a:lnTo>
                <a:lnTo>
                  <a:pt x="3044" y="1582"/>
                </a:lnTo>
                <a:lnTo>
                  <a:pt x="3055" y="1578"/>
                </a:lnTo>
                <a:lnTo>
                  <a:pt x="3062" y="1578"/>
                </a:lnTo>
                <a:lnTo>
                  <a:pt x="3126" y="1544"/>
                </a:lnTo>
                <a:lnTo>
                  <a:pt x="3134" y="1540"/>
                </a:lnTo>
                <a:lnTo>
                  <a:pt x="3156" y="1533"/>
                </a:lnTo>
                <a:lnTo>
                  <a:pt x="3190" y="1522"/>
                </a:lnTo>
                <a:lnTo>
                  <a:pt x="3232" y="1507"/>
                </a:lnTo>
                <a:lnTo>
                  <a:pt x="3273" y="1491"/>
                </a:lnTo>
                <a:lnTo>
                  <a:pt x="3303" y="1473"/>
                </a:lnTo>
                <a:lnTo>
                  <a:pt x="3314" y="1454"/>
                </a:lnTo>
                <a:lnTo>
                  <a:pt x="3318" y="1428"/>
                </a:lnTo>
                <a:lnTo>
                  <a:pt x="3311" y="1405"/>
                </a:lnTo>
                <a:lnTo>
                  <a:pt x="3295" y="1379"/>
                </a:lnTo>
                <a:lnTo>
                  <a:pt x="3273" y="1352"/>
                </a:lnTo>
                <a:lnTo>
                  <a:pt x="3254" y="1326"/>
                </a:lnTo>
                <a:lnTo>
                  <a:pt x="3247" y="1307"/>
                </a:lnTo>
                <a:lnTo>
                  <a:pt x="3247" y="1292"/>
                </a:lnTo>
                <a:lnTo>
                  <a:pt x="3247" y="1285"/>
                </a:lnTo>
                <a:lnTo>
                  <a:pt x="3250" y="1285"/>
                </a:lnTo>
                <a:lnTo>
                  <a:pt x="3250" y="1274"/>
                </a:lnTo>
                <a:lnTo>
                  <a:pt x="3247" y="1243"/>
                </a:lnTo>
                <a:lnTo>
                  <a:pt x="3239" y="1210"/>
                </a:lnTo>
                <a:lnTo>
                  <a:pt x="3235" y="1172"/>
                </a:lnTo>
                <a:lnTo>
                  <a:pt x="3224" y="1153"/>
                </a:lnTo>
                <a:lnTo>
                  <a:pt x="3209" y="1146"/>
                </a:lnTo>
                <a:lnTo>
                  <a:pt x="3190" y="1142"/>
                </a:lnTo>
                <a:lnTo>
                  <a:pt x="3179" y="1146"/>
                </a:lnTo>
                <a:lnTo>
                  <a:pt x="3171" y="1146"/>
                </a:lnTo>
                <a:lnTo>
                  <a:pt x="3145" y="1104"/>
                </a:lnTo>
                <a:lnTo>
                  <a:pt x="3145" y="1044"/>
                </a:lnTo>
                <a:lnTo>
                  <a:pt x="3141" y="1044"/>
                </a:lnTo>
                <a:lnTo>
                  <a:pt x="3123" y="1044"/>
                </a:lnTo>
                <a:lnTo>
                  <a:pt x="3093" y="1037"/>
                </a:lnTo>
                <a:lnTo>
                  <a:pt x="3047" y="1029"/>
                </a:lnTo>
                <a:lnTo>
                  <a:pt x="2987" y="1010"/>
                </a:lnTo>
                <a:lnTo>
                  <a:pt x="2965" y="999"/>
                </a:lnTo>
                <a:lnTo>
                  <a:pt x="2957" y="980"/>
                </a:lnTo>
                <a:lnTo>
                  <a:pt x="2961" y="958"/>
                </a:lnTo>
                <a:lnTo>
                  <a:pt x="2976" y="932"/>
                </a:lnTo>
                <a:lnTo>
                  <a:pt x="2999" y="905"/>
                </a:lnTo>
                <a:lnTo>
                  <a:pt x="3025" y="879"/>
                </a:lnTo>
                <a:lnTo>
                  <a:pt x="3051" y="853"/>
                </a:lnTo>
                <a:lnTo>
                  <a:pt x="3078" y="830"/>
                </a:lnTo>
                <a:lnTo>
                  <a:pt x="3100" y="811"/>
                </a:lnTo>
                <a:lnTo>
                  <a:pt x="3115" y="800"/>
                </a:lnTo>
                <a:lnTo>
                  <a:pt x="3123" y="796"/>
                </a:lnTo>
                <a:lnTo>
                  <a:pt x="3254" y="796"/>
                </a:lnTo>
                <a:lnTo>
                  <a:pt x="3258" y="796"/>
                </a:lnTo>
                <a:lnTo>
                  <a:pt x="3265" y="789"/>
                </a:lnTo>
                <a:lnTo>
                  <a:pt x="3273" y="770"/>
                </a:lnTo>
                <a:lnTo>
                  <a:pt x="3277" y="736"/>
                </a:lnTo>
                <a:lnTo>
                  <a:pt x="3277" y="714"/>
                </a:lnTo>
                <a:lnTo>
                  <a:pt x="3277" y="706"/>
                </a:lnTo>
                <a:lnTo>
                  <a:pt x="3277" y="702"/>
                </a:lnTo>
                <a:lnTo>
                  <a:pt x="3284" y="699"/>
                </a:lnTo>
                <a:lnTo>
                  <a:pt x="3295" y="691"/>
                </a:lnTo>
                <a:lnTo>
                  <a:pt x="3311" y="676"/>
                </a:lnTo>
                <a:lnTo>
                  <a:pt x="3341" y="653"/>
                </a:lnTo>
                <a:lnTo>
                  <a:pt x="3363" y="623"/>
                </a:lnTo>
                <a:lnTo>
                  <a:pt x="3374" y="597"/>
                </a:lnTo>
                <a:lnTo>
                  <a:pt x="3374" y="578"/>
                </a:lnTo>
                <a:lnTo>
                  <a:pt x="3363" y="563"/>
                </a:lnTo>
                <a:lnTo>
                  <a:pt x="3356" y="556"/>
                </a:lnTo>
                <a:lnTo>
                  <a:pt x="3344" y="548"/>
                </a:lnTo>
                <a:lnTo>
                  <a:pt x="3341" y="545"/>
                </a:lnTo>
                <a:lnTo>
                  <a:pt x="3273" y="492"/>
                </a:lnTo>
                <a:lnTo>
                  <a:pt x="3265" y="488"/>
                </a:lnTo>
                <a:lnTo>
                  <a:pt x="3247" y="481"/>
                </a:lnTo>
                <a:lnTo>
                  <a:pt x="3220" y="462"/>
                </a:lnTo>
                <a:lnTo>
                  <a:pt x="3190" y="439"/>
                </a:lnTo>
                <a:lnTo>
                  <a:pt x="3160" y="405"/>
                </a:lnTo>
                <a:lnTo>
                  <a:pt x="3126" y="368"/>
                </a:lnTo>
                <a:lnTo>
                  <a:pt x="3093" y="345"/>
                </a:lnTo>
                <a:lnTo>
                  <a:pt x="3066" y="338"/>
                </a:lnTo>
                <a:lnTo>
                  <a:pt x="3059" y="334"/>
                </a:lnTo>
                <a:lnTo>
                  <a:pt x="3051" y="330"/>
                </a:lnTo>
                <a:lnTo>
                  <a:pt x="3036" y="319"/>
                </a:lnTo>
                <a:lnTo>
                  <a:pt x="3010" y="312"/>
                </a:lnTo>
                <a:lnTo>
                  <a:pt x="2980" y="315"/>
                </a:lnTo>
                <a:lnTo>
                  <a:pt x="2946" y="334"/>
                </a:lnTo>
                <a:lnTo>
                  <a:pt x="2923" y="357"/>
                </a:lnTo>
                <a:lnTo>
                  <a:pt x="2916" y="375"/>
                </a:lnTo>
                <a:lnTo>
                  <a:pt x="2920" y="390"/>
                </a:lnTo>
                <a:lnTo>
                  <a:pt x="2931" y="398"/>
                </a:lnTo>
                <a:lnTo>
                  <a:pt x="2942" y="402"/>
                </a:lnTo>
                <a:lnTo>
                  <a:pt x="2946" y="405"/>
                </a:lnTo>
                <a:lnTo>
                  <a:pt x="2848" y="473"/>
                </a:lnTo>
                <a:lnTo>
                  <a:pt x="2841" y="477"/>
                </a:lnTo>
                <a:lnTo>
                  <a:pt x="2826" y="488"/>
                </a:lnTo>
                <a:lnTo>
                  <a:pt x="2803" y="503"/>
                </a:lnTo>
                <a:lnTo>
                  <a:pt x="2773" y="518"/>
                </a:lnTo>
                <a:lnTo>
                  <a:pt x="2747" y="533"/>
                </a:lnTo>
                <a:lnTo>
                  <a:pt x="2721" y="537"/>
                </a:lnTo>
                <a:lnTo>
                  <a:pt x="2721" y="545"/>
                </a:lnTo>
                <a:lnTo>
                  <a:pt x="2717" y="556"/>
                </a:lnTo>
                <a:lnTo>
                  <a:pt x="2713" y="575"/>
                </a:lnTo>
                <a:lnTo>
                  <a:pt x="2709" y="597"/>
                </a:lnTo>
                <a:lnTo>
                  <a:pt x="2698" y="616"/>
                </a:lnTo>
                <a:lnTo>
                  <a:pt x="2687" y="631"/>
                </a:lnTo>
                <a:lnTo>
                  <a:pt x="2672" y="638"/>
                </a:lnTo>
                <a:lnTo>
                  <a:pt x="2657" y="635"/>
                </a:lnTo>
                <a:lnTo>
                  <a:pt x="2634" y="620"/>
                </a:lnTo>
                <a:lnTo>
                  <a:pt x="2608" y="586"/>
                </a:lnTo>
                <a:lnTo>
                  <a:pt x="2578" y="529"/>
                </a:lnTo>
                <a:lnTo>
                  <a:pt x="2536" y="466"/>
                </a:lnTo>
                <a:lnTo>
                  <a:pt x="2499" y="420"/>
                </a:lnTo>
                <a:lnTo>
                  <a:pt x="2465" y="398"/>
                </a:lnTo>
                <a:lnTo>
                  <a:pt x="2435" y="390"/>
                </a:lnTo>
                <a:lnTo>
                  <a:pt x="2409" y="394"/>
                </a:lnTo>
                <a:lnTo>
                  <a:pt x="2386" y="405"/>
                </a:lnTo>
                <a:lnTo>
                  <a:pt x="2371" y="417"/>
                </a:lnTo>
                <a:lnTo>
                  <a:pt x="2360" y="428"/>
                </a:lnTo>
                <a:lnTo>
                  <a:pt x="2356" y="432"/>
                </a:lnTo>
                <a:lnTo>
                  <a:pt x="2356" y="439"/>
                </a:lnTo>
                <a:lnTo>
                  <a:pt x="2348" y="462"/>
                </a:lnTo>
                <a:lnTo>
                  <a:pt x="2341" y="496"/>
                </a:lnTo>
                <a:lnTo>
                  <a:pt x="2330" y="537"/>
                </a:lnTo>
                <a:lnTo>
                  <a:pt x="2322" y="582"/>
                </a:lnTo>
                <a:lnTo>
                  <a:pt x="2311" y="623"/>
                </a:lnTo>
                <a:lnTo>
                  <a:pt x="2292" y="653"/>
                </a:lnTo>
                <a:lnTo>
                  <a:pt x="2273" y="665"/>
                </a:lnTo>
                <a:lnTo>
                  <a:pt x="2255" y="661"/>
                </a:lnTo>
                <a:lnTo>
                  <a:pt x="2236" y="631"/>
                </a:lnTo>
                <a:lnTo>
                  <a:pt x="2217" y="605"/>
                </a:lnTo>
                <a:lnTo>
                  <a:pt x="2198" y="590"/>
                </a:lnTo>
                <a:lnTo>
                  <a:pt x="2187" y="586"/>
                </a:lnTo>
                <a:lnTo>
                  <a:pt x="2176" y="590"/>
                </a:lnTo>
                <a:lnTo>
                  <a:pt x="2172" y="593"/>
                </a:lnTo>
                <a:lnTo>
                  <a:pt x="2063" y="605"/>
                </a:lnTo>
                <a:lnTo>
                  <a:pt x="1890" y="545"/>
                </a:lnTo>
                <a:lnTo>
                  <a:pt x="1845" y="590"/>
                </a:lnTo>
                <a:lnTo>
                  <a:pt x="1792" y="631"/>
                </a:lnTo>
                <a:lnTo>
                  <a:pt x="1736" y="672"/>
                </a:lnTo>
                <a:lnTo>
                  <a:pt x="1683" y="706"/>
                </a:lnTo>
                <a:lnTo>
                  <a:pt x="1631" y="736"/>
                </a:lnTo>
                <a:lnTo>
                  <a:pt x="1586" y="762"/>
                </a:lnTo>
                <a:lnTo>
                  <a:pt x="1552" y="781"/>
                </a:lnTo>
                <a:lnTo>
                  <a:pt x="1526" y="793"/>
                </a:lnTo>
                <a:lnTo>
                  <a:pt x="1518" y="796"/>
                </a:lnTo>
                <a:lnTo>
                  <a:pt x="1510" y="800"/>
                </a:lnTo>
                <a:lnTo>
                  <a:pt x="1488" y="811"/>
                </a:lnTo>
                <a:lnTo>
                  <a:pt x="1458" y="826"/>
                </a:lnTo>
                <a:lnTo>
                  <a:pt x="1424" y="841"/>
                </a:lnTo>
                <a:lnTo>
                  <a:pt x="1386" y="856"/>
                </a:lnTo>
                <a:lnTo>
                  <a:pt x="1356" y="868"/>
                </a:lnTo>
                <a:lnTo>
                  <a:pt x="1330" y="871"/>
                </a:lnTo>
                <a:lnTo>
                  <a:pt x="1319" y="871"/>
                </a:lnTo>
                <a:lnTo>
                  <a:pt x="1311" y="875"/>
                </a:lnTo>
                <a:lnTo>
                  <a:pt x="1308" y="879"/>
                </a:lnTo>
                <a:lnTo>
                  <a:pt x="1308" y="886"/>
                </a:lnTo>
                <a:lnTo>
                  <a:pt x="1308" y="894"/>
                </a:lnTo>
                <a:lnTo>
                  <a:pt x="1308" y="902"/>
                </a:lnTo>
                <a:lnTo>
                  <a:pt x="1311" y="905"/>
                </a:lnTo>
                <a:lnTo>
                  <a:pt x="1311" y="913"/>
                </a:lnTo>
                <a:lnTo>
                  <a:pt x="1315" y="917"/>
                </a:lnTo>
                <a:lnTo>
                  <a:pt x="1319" y="920"/>
                </a:lnTo>
                <a:lnTo>
                  <a:pt x="1319" y="920"/>
                </a:lnTo>
                <a:lnTo>
                  <a:pt x="1195" y="890"/>
                </a:lnTo>
                <a:lnTo>
                  <a:pt x="1390" y="729"/>
                </a:lnTo>
                <a:lnTo>
                  <a:pt x="1593" y="586"/>
                </a:lnTo>
                <a:lnTo>
                  <a:pt x="1807" y="454"/>
                </a:lnTo>
                <a:lnTo>
                  <a:pt x="2029" y="338"/>
                </a:lnTo>
                <a:lnTo>
                  <a:pt x="2262" y="236"/>
                </a:lnTo>
                <a:lnTo>
                  <a:pt x="2503" y="154"/>
                </a:lnTo>
                <a:lnTo>
                  <a:pt x="2751" y="86"/>
                </a:lnTo>
                <a:lnTo>
                  <a:pt x="3006" y="41"/>
                </a:lnTo>
                <a:lnTo>
                  <a:pt x="3269" y="11"/>
                </a:lnTo>
                <a:lnTo>
                  <a:pt x="353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83" name="Google Shape;83;p7"/>
          <p:cNvSpPr/>
          <p:nvPr/>
        </p:nvSpPr>
        <p:spPr>
          <a:xfrm rot="2771286">
            <a:off x="10850100" y="4872891"/>
            <a:ext cx="1962310" cy="914400"/>
          </a:xfrm>
          <a:custGeom>
            <a:avLst/>
            <a:gdLst/>
            <a:ahLst/>
            <a:cxnLst/>
            <a:rect l="l" t="t" r="r" b="b"/>
            <a:pathLst>
              <a:path w="1749" h="815" extrusionOk="0">
                <a:moveTo>
                  <a:pt x="229" y="306"/>
                </a:moveTo>
                <a:lnTo>
                  <a:pt x="203" y="311"/>
                </a:lnTo>
                <a:lnTo>
                  <a:pt x="181" y="320"/>
                </a:lnTo>
                <a:lnTo>
                  <a:pt x="162" y="335"/>
                </a:lnTo>
                <a:lnTo>
                  <a:pt x="146" y="355"/>
                </a:lnTo>
                <a:lnTo>
                  <a:pt x="135" y="378"/>
                </a:lnTo>
                <a:lnTo>
                  <a:pt x="133" y="403"/>
                </a:lnTo>
                <a:lnTo>
                  <a:pt x="135" y="429"/>
                </a:lnTo>
                <a:lnTo>
                  <a:pt x="146" y="452"/>
                </a:lnTo>
                <a:lnTo>
                  <a:pt x="162" y="471"/>
                </a:lnTo>
                <a:lnTo>
                  <a:pt x="181" y="487"/>
                </a:lnTo>
                <a:lnTo>
                  <a:pt x="203" y="496"/>
                </a:lnTo>
                <a:lnTo>
                  <a:pt x="229" y="500"/>
                </a:lnTo>
                <a:lnTo>
                  <a:pt x="255" y="496"/>
                </a:lnTo>
                <a:lnTo>
                  <a:pt x="279" y="487"/>
                </a:lnTo>
                <a:lnTo>
                  <a:pt x="298" y="471"/>
                </a:lnTo>
                <a:lnTo>
                  <a:pt x="313" y="452"/>
                </a:lnTo>
                <a:lnTo>
                  <a:pt x="323" y="429"/>
                </a:lnTo>
                <a:lnTo>
                  <a:pt x="326" y="403"/>
                </a:lnTo>
                <a:lnTo>
                  <a:pt x="323" y="378"/>
                </a:lnTo>
                <a:lnTo>
                  <a:pt x="313" y="355"/>
                </a:lnTo>
                <a:lnTo>
                  <a:pt x="298" y="335"/>
                </a:lnTo>
                <a:lnTo>
                  <a:pt x="279" y="320"/>
                </a:lnTo>
                <a:lnTo>
                  <a:pt x="255" y="311"/>
                </a:lnTo>
                <a:lnTo>
                  <a:pt x="229" y="306"/>
                </a:lnTo>
                <a:close/>
                <a:moveTo>
                  <a:pt x="408" y="0"/>
                </a:moveTo>
                <a:lnTo>
                  <a:pt x="465" y="4"/>
                </a:lnTo>
                <a:lnTo>
                  <a:pt x="520" y="16"/>
                </a:lnTo>
                <a:lnTo>
                  <a:pt x="572" y="34"/>
                </a:lnTo>
                <a:lnTo>
                  <a:pt x="621" y="59"/>
                </a:lnTo>
                <a:lnTo>
                  <a:pt x="665" y="90"/>
                </a:lnTo>
                <a:lnTo>
                  <a:pt x="703" y="126"/>
                </a:lnTo>
                <a:lnTo>
                  <a:pt x="738" y="168"/>
                </a:lnTo>
                <a:lnTo>
                  <a:pt x="767" y="214"/>
                </a:lnTo>
                <a:lnTo>
                  <a:pt x="790" y="264"/>
                </a:lnTo>
                <a:lnTo>
                  <a:pt x="858" y="264"/>
                </a:lnTo>
                <a:lnTo>
                  <a:pt x="927" y="264"/>
                </a:lnTo>
                <a:lnTo>
                  <a:pt x="997" y="264"/>
                </a:lnTo>
                <a:lnTo>
                  <a:pt x="1067" y="264"/>
                </a:lnTo>
                <a:lnTo>
                  <a:pt x="1138" y="264"/>
                </a:lnTo>
                <a:lnTo>
                  <a:pt x="1207" y="264"/>
                </a:lnTo>
                <a:lnTo>
                  <a:pt x="1273" y="264"/>
                </a:lnTo>
                <a:lnTo>
                  <a:pt x="1338" y="264"/>
                </a:lnTo>
                <a:lnTo>
                  <a:pt x="1398" y="264"/>
                </a:lnTo>
                <a:lnTo>
                  <a:pt x="1453" y="264"/>
                </a:lnTo>
                <a:lnTo>
                  <a:pt x="1506" y="264"/>
                </a:lnTo>
                <a:lnTo>
                  <a:pt x="1551" y="264"/>
                </a:lnTo>
                <a:lnTo>
                  <a:pt x="1590" y="264"/>
                </a:lnTo>
                <a:lnTo>
                  <a:pt x="1622" y="264"/>
                </a:lnTo>
                <a:lnTo>
                  <a:pt x="1645" y="264"/>
                </a:lnTo>
                <a:lnTo>
                  <a:pt x="1659" y="264"/>
                </a:lnTo>
                <a:lnTo>
                  <a:pt x="1664" y="264"/>
                </a:lnTo>
                <a:lnTo>
                  <a:pt x="1735" y="335"/>
                </a:lnTo>
                <a:lnTo>
                  <a:pt x="907" y="335"/>
                </a:lnTo>
                <a:lnTo>
                  <a:pt x="854" y="383"/>
                </a:lnTo>
                <a:lnTo>
                  <a:pt x="1749" y="383"/>
                </a:lnTo>
                <a:lnTo>
                  <a:pt x="1749" y="465"/>
                </a:lnTo>
                <a:lnTo>
                  <a:pt x="1710" y="515"/>
                </a:lnTo>
                <a:lnTo>
                  <a:pt x="1682" y="509"/>
                </a:lnTo>
                <a:lnTo>
                  <a:pt x="1635" y="568"/>
                </a:lnTo>
                <a:lnTo>
                  <a:pt x="1571" y="568"/>
                </a:lnTo>
                <a:lnTo>
                  <a:pt x="1531" y="504"/>
                </a:lnTo>
                <a:lnTo>
                  <a:pt x="1453" y="504"/>
                </a:lnTo>
                <a:lnTo>
                  <a:pt x="1408" y="569"/>
                </a:lnTo>
                <a:lnTo>
                  <a:pt x="1327" y="569"/>
                </a:lnTo>
                <a:lnTo>
                  <a:pt x="1318" y="515"/>
                </a:lnTo>
                <a:lnTo>
                  <a:pt x="1280" y="515"/>
                </a:lnTo>
                <a:lnTo>
                  <a:pt x="1259" y="568"/>
                </a:lnTo>
                <a:lnTo>
                  <a:pt x="1116" y="568"/>
                </a:lnTo>
                <a:lnTo>
                  <a:pt x="1065" y="473"/>
                </a:lnTo>
                <a:lnTo>
                  <a:pt x="971" y="474"/>
                </a:lnTo>
                <a:lnTo>
                  <a:pt x="923" y="568"/>
                </a:lnTo>
                <a:lnTo>
                  <a:pt x="919" y="568"/>
                </a:lnTo>
                <a:lnTo>
                  <a:pt x="907" y="568"/>
                </a:lnTo>
                <a:lnTo>
                  <a:pt x="891" y="566"/>
                </a:lnTo>
                <a:lnTo>
                  <a:pt x="869" y="565"/>
                </a:lnTo>
                <a:lnTo>
                  <a:pt x="844" y="564"/>
                </a:lnTo>
                <a:lnTo>
                  <a:pt x="816" y="561"/>
                </a:lnTo>
                <a:lnTo>
                  <a:pt x="789" y="555"/>
                </a:lnTo>
                <a:lnTo>
                  <a:pt x="765" y="605"/>
                </a:lnTo>
                <a:lnTo>
                  <a:pt x="737" y="650"/>
                </a:lnTo>
                <a:lnTo>
                  <a:pt x="702" y="690"/>
                </a:lnTo>
                <a:lnTo>
                  <a:pt x="662" y="726"/>
                </a:lnTo>
                <a:lnTo>
                  <a:pt x="618" y="756"/>
                </a:lnTo>
                <a:lnTo>
                  <a:pt x="571" y="781"/>
                </a:lnTo>
                <a:lnTo>
                  <a:pt x="519" y="799"/>
                </a:lnTo>
                <a:lnTo>
                  <a:pt x="465" y="811"/>
                </a:lnTo>
                <a:lnTo>
                  <a:pt x="408" y="815"/>
                </a:lnTo>
                <a:lnTo>
                  <a:pt x="353" y="811"/>
                </a:lnTo>
                <a:lnTo>
                  <a:pt x="299" y="800"/>
                </a:lnTo>
                <a:lnTo>
                  <a:pt x="250" y="782"/>
                </a:lnTo>
                <a:lnTo>
                  <a:pt x="202" y="759"/>
                </a:lnTo>
                <a:lnTo>
                  <a:pt x="159" y="730"/>
                </a:lnTo>
                <a:lnTo>
                  <a:pt x="120" y="696"/>
                </a:lnTo>
                <a:lnTo>
                  <a:pt x="86" y="656"/>
                </a:lnTo>
                <a:lnTo>
                  <a:pt x="55" y="613"/>
                </a:lnTo>
                <a:lnTo>
                  <a:pt x="32" y="566"/>
                </a:lnTo>
                <a:lnTo>
                  <a:pt x="14" y="515"/>
                </a:lnTo>
                <a:lnTo>
                  <a:pt x="4" y="463"/>
                </a:lnTo>
                <a:lnTo>
                  <a:pt x="0" y="407"/>
                </a:lnTo>
                <a:lnTo>
                  <a:pt x="4" y="352"/>
                </a:lnTo>
                <a:lnTo>
                  <a:pt x="14" y="300"/>
                </a:lnTo>
                <a:lnTo>
                  <a:pt x="32" y="249"/>
                </a:lnTo>
                <a:lnTo>
                  <a:pt x="55" y="202"/>
                </a:lnTo>
                <a:lnTo>
                  <a:pt x="86" y="158"/>
                </a:lnTo>
                <a:lnTo>
                  <a:pt x="120" y="119"/>
                </a:lnTo>
                <a:lnTo>
                  <a:pt x="159" y="85"/>
                </a:lnTo>
                <a:lnTo>
                  <a:pt x="202" y="56"/>
                </a:lnTo>
                <a:lnTo>
                  <a:pt x="250" y="33"/>
                </a:lnTo>
                <a:lnTo>
                  <a:pt x="299" y="15"/>
                </a:lnTo>
                <a:lnTo>
                  <a:pt x="353" y="4"/>
                </a:lnTo>
                <a:lnTo>
                  <a:pt x="40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84" name="Google Shape;84;p7"/>
          <p:cNvSpPr/>
          <p:nvPr/>
        </p:nvSpPr>
        <p:spPr>
          <a:xfrm>
            <a:off x="3900043" y="5562650"/>
            <a:ext cx="410341" cy="886968"/>
          </a:xfrm>
          <a:custGeom>
            <a:avLst/>
            <a:gdLst/>
            <a:ahLst/>
            <a:cxnLst/>
            <a:rect l="l" t="t" r="r" b="b"/>
            <a:pathLst>
              <a:path w="782" h="1684" extrusionOk="0">
                <a:moveTo>
                  <a:pt x="383" y="345"/>
                </a:moveTo>
                <a:lnTo>
                  <a:pt x="407" y="345"/>
                </a:lnTo>
                <a:lnTo>
                  <a:pt x="482" y="345"/>
                </a:lnTo>
                <a:lnTo>
                  <a:pt x="488" y="345"/>
                </a:lnTo>
                <a:lnTo>
                  <a:pt x="499" y="345"/>
                </a:lnTo>
                <a:lnTo>
                  <a:pt x="513" y="345"/>
                </a:lnTo>
                <a:lnTo>
                  <a:pt x="539" y="345"/>
                </a:lnTo>
                <a:lnTo>
                  <a:pt x="558" y="346"/>
                </a:lnTo>
                <a:lnTo>
                  <a:pt x="577" y="352"/>
                </a:lnTo>
                <a:lnTo>
                  <a:pt x="596" y="363"/>
                </a:lnTo>
                <a:lnTo>
                  <a:pt x="613" y="378"/>
                </a:lnTo>
                <a:lnTo>
                  <a:pt x="628" y="398"/>
                </a:lnTo>
                <a:lnTo>
                  <a:pt x="639" y="427"/>
                </a:lnTo>
                <a:lnTo>
                  <a:pt x="645" y="446"/>
                </a:lnTo>
                <a:lnTo>
                  <a:pt x="651" y="459"/>
                </a:lnTo>
                <a:lnTo>
                  <a:pt x="656" y="470"/>
                </a:lnTo>
                <a:lnTo>
                  <a:pt x="660" y="479"/>
                </a:lnTo>
                <a:lnTo>
                  <a:pt x="663" y="489"/>
                </a:lnTo>
                <a:lnTo>
                  <a:pt x="668" y="502"/>
                </a:lnTo>
                <a:lnTo>
                  <a:pt x="674" y="522"/>
                </a:lnTo>
                <a:lnTo>
                  <a:pt x="680" y="547"/>
                </a:lnTo>
                <a:lnTo>
                  <a:pt x="687" y="571"/>
                </a:lnTo>
                <a:lnTo>
                  <a:pt x="694" y="593"/>
                </a:lnTo>
                <a:lnTo>
                  <a:pt x="703" y="617"/>
                </a:lnTo>
                <a:lnTo>
                  <a:pt x="712" y="644"/>
                </a:lnTo>
                <a:lnTo>
                  <a:pt x="721" y="673"/>
                </a:lnTo>
                <a:lnTo>
                  <a:pt x="733" y="708"/>
                </a:lnTo>
                <a:lnTo>
                  <a:pt x="746" y="746"/>
                </a:lnTo>
                <a:lnTo>
                  <a:pt x="761" y="791"/>
                </a:lnTo>
                <a:lnTo>
                  <a:pt x="772" y="828"/>
                </a:lnTo>
                <a:lnTo>
                  <a:pt x="779" y="861"/>
                </a:lnTo>
                <a:lnTo>
                  <a:pt x="782" y="888"/>
                </a:lnTo>
                <a:lnTo>
                  <a:pt x="780" y="908"/>
                </a:lnTo>
                <a:lnTo>
                  <a:pt x="776" y="926"/>
                </a:lnTo>
                <a:lnTo>
                  <a:pt x="767" y="938"/>
                </a:lnTo>
                <a:lnTo>
                  <a:pt x="755" y="947"/>
                </a:lnTo>
                <a:lnTo>
                  <a:pt x="739" y="951"/>
                </a:lnTo>
                <a:lnTo>
                  <a:pt x="720" y="953"/>
                </a:lnTo>
                <a:lnTo>
                  <a:pt x="706" y="948"/>
                </a:lnTo>
                <a:lnTo>
                  <a:pt x="693" y="937"/>
                </a:lnTo>
                <a:lnTo>
                  <a:pt x="681" y="920"/>
                </a:lnTo>
                <a:lnTo>
                  <a:pt x="671" y="898"/>
                </a:lnTo>
                <a:lnTo>
                  <a:pt x="660" y="874"/>
                </a:lnTo>
                <a:lnTo>
                  <a:pt x="653" y="852"/>
                </a:lnTo>
                <a:lnTo>
                  <a:pt x="645" y="830"/>
                </a:lnTo>
                <a:lnTo>
                  <a:pt x="639" y="812"/>
                </a:lnTo>
                <a:lnTo>
                  <a:pt x="632" y="789"/>
                </a:lnTo>
                <a:lnTo>
                  <a:pt x="626" y="772"/>
                </a:lnTo>
                <a:lnTo>
                  <a:pt x="622" y="757"/>
                </a:lnTo>
                <a:lnTo>
                  <a:pt x="617" y="743"/>
                </a:lnTo>
                <a:lnTo>
                  <a:pt x="613" y="730"/>
                </a:lnTo>
                <a:lnTo>
                  <a:pt x="607" y="712"/>
                </a:lnTo>
                <a:lnTo>
                  <a:pt x="599" y="690"/>
                </a:lnTo>
                <a:lnTo>
                  <a:pt x="591" y="666"/>
                </a:lnTo>
                <a:lnTo>
                  <a:pt x="586" y="648"/>
                </a:lnTo>
                <a:lnTo>
                  <a:pt x="583" y="635"/>
                </a:lnTo>
                <a:lnTo>
                  <a:pt x="580" y="627"/>
                </a:lnTo>
                <a:lnTo>
                  <a:pt x="579" y="623"/>
                </a:lnTo>
                <a:lnTo>
                  <a:pt x="576" y="623"/>
                </a:lnTo>
                <a:lnTo>
                  <a:pt x="571" y="623"/>
                </a:lnTo>
                <a:lnTo>
                  <a:pt x="567" y="629"/>
                </a:lnTo>
                <a:lnTo>
                  <a:pt x="567" y="638"/>
                </a:lnTo>
                <a:lnTo>
                  <a:pt x="570" y="650"/>
                </a:lnTo>
                <a:lnTo>
                  <a:pt x="574" y="669"/>
                </a:lnTo>
                <a:lnTo>
                  <a:pt x="579" y="684"/>
                </a:lnTo>
                <a:lnTo>
                  <a:pt x="585" y="706"/>
                </a:lnTo>
                <a:lnTo>
                  <a:pt x="592" y="733"/>
                </a:lnTo>
                <a:lnTo>
                  <a:pt x="601" y="764"/>
                </a:lnTo>
                <a:lnTo>
                  <a:pt x="611" y="800"/>
                </a:lnTo>
                <a:lnTo>
                  <a:pt x="622" y="837"/>
                </a:lnTo>
                <a:lnTo>
                  <a:pt x="632" y="876"/>
                </a:lnTo>
                <a:lnTo>
                  <a:pt x="644" y="916"/>
                </a:lnTo>
                <a:lnTo>
                  <a:pt x="654" y="954"/>
                </a:lnTo>
                <a:lnTo>
                  <a:pt x="665" y="990"/>
                </a:lnTo>
                <a:lnTo>
                  <a:pt x="674" y="1024"/>
                </a:lnTo>
                <a:lnTo>
                  <a:pt x="683" y="1054"/>
                </a:lnTo>
                <a:lnTo>
                  <a:pt x="690" y="1079"/>
                </a:lnTo>
                <a:lnTo>
                  <a:pt x="696" y="1099"/>
                </a:lnTo>
                <a:lnTo>
                  <a:pt x="699" y="1112"/>
                </a:lnTo>
                <a:lnTo>
                  <a:pt x="700" y="1115"/>
                </a:lnTo>
                <a:lnTo>
                  <a:pt x="539" y="1115"/>
                </a:lnTo>
                <a:lnTo>
                  <a:pt x="539" y="1603"/>
                </a:lnTo>
                <a:lnTo>
                  <a:pt x="537" y="1616"/>
                </a:lnTo>
                <a:lnTo>
                  <a:pt x="534" y="1631"/>
                </a:lnTo>
                <a:lnTo>
                  <a:pt x="528" y="1646"/>
                </a:lnTo>
                <a:lnTo>
                  <a:pt x="518" y="1659"/>
                </a:lnTo>
                <a:lnTo>
                  <a:pt x="506" y="1671"/>
                </a:lnTo>
                <a:lnTo>
                  <a:pt x="490" y="1680"/>
                </a:lnTo>
                <a:lnTo>
                  <a:pt x="469" y="1683"/>
                </a:lnTo>
                <a:lnTo>
                  <a:pt x="448" y="1680"/>
                </a:lnTo>
                <a:lnTo>
                  <a:pt x="432" y="1674"/>
                </a:lnTo>
                <a:lnTo>
                  <a:pt x="420" y="1664"/>
                </a:lnTo>
                <a:lnTo>
                  <a:pt x="410" y="1652"/>
                </a:lnTo>
                <a:lnTo>
                  <a:pt x="404" y="1638"/>
                </a:lnTo>
                <a:lnTo>
                  <a:pt x="399" y="1626"/>
                </a:lnTo>
                <a:lnTo>
                  <a:pt x="398" y="1613"/>
                </a:lnTo>
                <a:lnTo>
                  <a:pt x="396" y="1603"/>
                </a:lnTo>
                <a:lnTo>
                  <a:pt x="396" y="1176"/>
                </a:lnTo>
                <a:lnTo>
                  <a:pt x="396" y="1151"/>
                </a:lnTo>
                <a:lnTo>
                  <a:pt x="395" y="1131"/>
                </a:lnTo>
                <a:lnTo>
                  <a:pt x="393" y="1119"/>
                </a:lnTo>
                <a:lnTo>
                  <a:pt x="387" y="1116"/>
                </a:lnTo>
                <a:lnTo>
                  <a:pt x="381" y="1119"/>
                </a:lnTo>
                <a:lnTo>
                  <a:pt x="378" y="1131"/>
                </a:lnTo>
                <a:lnTo>
                  <a:pt x="377" y="1151"/>
                </a:lnTo>
                <a:lnTo>
                  <a:pt x="377" y="1176"/>
                </a:lnTo>
                <a:lnTo>
                  <a:pt x="377" y="1603"/>
                </a:lnTo>
                <a:lnTo>
                  <a:pt x="375" y="1620"/>
                </a:lnTo>
                <a:lnTo>
                  <a:pt x="371" y="1637"/>
                </a:lnTo>
                <a:lnTo>
                  <a:pt x="365" y="1652"/>
                </a:lnTo>
                <a:lnTo>
                  <a:pt x="355" y="1665"/>
                </a:lnTo>
                <a:lnTo>
                  <a:pt x="341" y="1675"/>
                </a:lnTo>
                <a:lnTo>
                  <a:pt x="325" y="1681"/>
                </a:lnTo>
                <a:lnTo>
                  <a:pt x="304" y="1684"/>
                </a:lnTo>
                <a:lnTo>
                  <a:pt x="282" y="1681"/>
                </a:lnTo>
                <a:lnTo>
                  <a:pt x="266" y="1675"/>
                </a:lnTo>
                <a:lnTo>
                  <a:pt x="254" y="1665"/>
                </a:lnTo>
                <a:lnTo>
                  <a:pt x="245" y="1652"/>
                </a:lnTo>
                <a:lnTo>
                  <a:pt x="239" y="1637"/>
                </a:lnTo>
                <a:lnTo>
                  <a:pt x="236" y="1620"/>
                </a:lnTo>
                <a:lnTo>
                  <a:pt x="235" y="1603"/>
                </a:lnTo>
                <a:lnTo>
                  <a:pt x="235" y="1194"/>
                </a:lnTo>
                <a:lnTo>
                  <a:pt x="235" y="1161"/>
                </a:lnTo>
                <a:lnTo>
                  <a:pt x="235" y="1137"/>
                </a:lnTo>
                <a:lnTo>
                  <a:pt x="235" y="1115"/>
                </a:lnTo>
                <a:lnTo>
                  <a:pt x="73" y="1115"/>
                </a:lnTo>
                <a:lnTo>
                  <a:pt x="74" y="1112"/>
                </a:lnTo>
                <a:lnTo>
                  <a:pt x="77" y="1100"/>
                </a:lnTo>
                <a:lnTo>
                  <a:pt x="83" y="1084"/>
                </a:lnTo>
                <a:lnTo>
                  <a:pt x="91" y="1060"/>
                </a:lnTo>
                <a:lnTo>
                  <a:pt x="100" y="1033"/>
                </a:lnTo>
                <a:lnTo>
                  <a:pt x="110" y="1002"/>
                </a:lnTo>
                <a:lnTo>
                  <a:pt x="120" y="968"/>
                </a:lnTo>
                <a:lnTo>
                  <a:pt x="132" y="932"/>
                </a:lnTo>
                <a:lnTo>
                  <a:pt x="144" y="895"/>
                </a:lnTo>
                <a:lnTo>
                  <a:pt x="156" y="859"/>
                </a:lnTo>
                <a:lnTo>
                  <a:pt x="166" y="822"/>
                </a:lnTo>
                <a:lnTo>
                  <a:pt x="178" y="788"/>
                </a:lnTo>
                <a:lnTo>
                  <a:pt x="189" y="755"/>
                </a:lnTo>
                <a:lnTo>
                  <a:pt x="198" y="727"/>
                </a:lnTo>
                <a:lnTo>
                  <a:pt x="205" y="702"/>
                </a:lnTo>
                <a:lnTo>
                  <a:pt x="211" y="682"/>
                </a:lnTo>
                <a:lnTo>
                  <a:pt x="214" y="669"/>
                </a:lnTo>
                <a:lnTo>
                  <a:pt x="220" y="654"/>
                </a:lnTo>
                <a:lnTo>
                  <a:pt x="226" y="642"/>
                </a:lnTo>
                <a:lnTo>
                  <a:pt x="226" y="633"/>
                </a:lnTo>
                <a:lnTo>
                  <a:pt x="223" y="629"/>
                </a:lnTo>
                <a:lnTo>
                  <a:pt x="214" y="630"/>
                </a:lnTo>
                <a:lnTo>
                  <a:pt x="206" y="638"/>
                </a:lnTo>
                <a:lnTo>
                  <a:pt x="202" y="648"/>
                </a:lnTo>
                <a:lnTo>
                  <a:pt x="198" y="660"/>
                </a:lnTo>
                <a:lnTo>
                  <a:pt x="195" y="669"/>
                </a:lnTo>
                <a:lnTo>
                  <a:pt x="187" y="693"/>
                </a:lnTo>
                <a:lnTo>
                  <a:pt x="181" y="709"/>
                </a:lnTo>
                <a:lnTo>
                  <a:pt x="177" y="724"/>
                </a:lnTo>
                <a:lnTo>
                  <a:pt x="172" y="737"/>
                </a:lnTo>
                <a:lnTo>
                  <a:pt x="166" y="751"/>
                </a:lnTo>
                <a:lnTo>
                  <a:pt x="162" y="769"/>
                </a:lnTo>
                <a:lnTo>
                  <a:pt x="153" y="791"/>
                </a:lnTo>
                <a:lnTo>
                  <a:pt x="147" y="812"/>
                </a:lnTo>
                <a:lnTo>
                  <a:pt x="140" y="833"/>
                </a:lnTo>
                <a:lnTo>
                  <a:pt x="131" y="856"/>
                </a:lnTo>
                <a:lnTo>
                  <a:pt x="120" y="880"/>
                </a:lnTo>
                <a:lnTo>
                  <a:pt x="109" y="902"/>
                </a:lnTo>
                <a:lnTo>
                  <a:pt x="95" y="923"/>
                </a:lnTo>
                <a:lnTo>
                  <a:pt x="82" y="938"/>
                </a:lnTo>
                <a:lnTo>
                  <a:pt x="67" y="950"/>
                </a:lnTo>
                <a:lnTo>
                  <a:pt x="49" y="956"/>
                </a:lnTo>
                <a:lnTo>
                  <a:pt x="33" y="953"/>
                </a:lnTo>
                <a:lnTo>
                  <a:pt x="17" y="946"/>
                </a:lnTo>
                <a:lnTo>
                  <a:pt x="8" y="935"/>
                </a:lnTo>
                <a:lnTo>
                  <a:pt x="2" y="920"/>
                </a:lnTo>
                <a:lnTo>
                  <a:pt x="0" y="905"/>
                </a:lnTo>
                <a:lnTo>
                  <a:pt x="2" y="888"/>
                </a:lnTo>
                <a:lnTo>
                  <a:pt x="6" y="868"/>
                </a:lnTo>
                <a:lnTo>
                  <a:pt x="12" y="849"/>
                </a:lnTo>
                <a:lnTo>
                  <a:pt x="18" y="830"/>
                </a:lnTo>
                <a:lnTo>
                  <a:pt x="25" y="810"/>
                </a:lnTo>
                <a:lnTo>
                  <a:pt x="33" y="791"/>
                </a:lnTo>
                <a:lnTo>
                  <a:pt x="42" y="761"/>
                </a:lnTo>
                <a:lnTo>
                  <a:pt x="54" y="727"/>
                </a:lnTo>
                <a:lnTo>
                  <a:pt x="67" y="688"/>
                </a:lnTo>
                <a:lnTo>
                  <a:pt x="79" y="650"/>
                </a:lnTo>
                <a:lnTo>
                  <a:pt x="92" y="612"/>
                </a:lnTo>
                <a:lnTo>
                  <a:pt x="104" y="577"/>
                </a:lnTo>
                <a:lnTo>
                  <a:pt x="113" y="547"/>
                </a:lnTo>
                <a:lnTo>
                  <a:pt x="120" y="525"/>
                </a:lnTo>
                <a:lnTo>
                  <a:pt x="126" y="507"/>
                </a:lnTo>
                <a:lnTo>
                  <a:pt x="131" y="494"/>
                </a:lnTo>
                <a:lnTo>
                  <a:pt x="135" y="480"/>
                </a:lnTo>
                <a:lnTo>
                  <a:pt x="140" y="467"/>
                </a:lnTo>
                <a:lnTo>
                  <a:pt x="146" y="449"/>
                </a:lnTo>
                <a:lnTo>
                  <a:pt x="153" y="427"/>
                </a:lnTo>
                <a:lnTo>
                  <a:pt x="165" y="403"/>
                </a:lnTo>
                <a:lnTo>
                  <a:pt x="180" y="384"/>
                </a:lnTo>
                <a:lnTo>
                  <a:pt x="198" y="369"/>
                </a:lnTo>
                <a:lnTo>
                  <a:pt x="217" y="358"/>
                </a:lnTo>
                <a:lnTo>
                  <a:pt x="238" y="351"/>
                </a:lnTo>
                <a:lnTo>
                  <a:pt x="257" y="346"/>
                </a:lnTo>
                <a:lnTo>
                  <a:pt x="275" y="345"/>
                </a:lnTo>
                <a:lnTo>
                  <a:pt x="328" y="345"/>
                </a:lnTo>
                <a:lnTo>
                  <a:pt x="347" y="345"/>
                </a:lnTo>
                <a:lnTo>
                  <a:pt x="365" y="345"/>
                </a:lnTo>
                <a:lnTo>
                  <a:pt x="383" y="345"/>
                </a:lnTo>
                <a:close/>
                <a:moveTo>
                  <a:pt x="405" y="0"/>
                </a:moveTo>
                <a:lnTo>
                  <a:pt x="439" y="4"/>
                </a:lnTo>
                <a:lnTo>
                  <a:pt x="472" y="18"/>
                </a:lnTo>
                <a:lnTo>
                  <a:pt x="502" y="39"/>
                </a:lnTo>
                <a:lnTo>
                  <a:pt x="528" y="65"/>
                </a:lnTo>
                <a:lnTo>
                  <a:pt x="548" y="95"/>
                </a:lnTo>
                <a:lnTo>
                  <a:pt x="561" y="129"/>
                </a:lnTo>
                <a:lnTo>
                  <a:pt x="565" y="164"/>
                </a:lnTo>
                <a:lnTo>
                  <a:pt x="559" y="198"/>
                </a:lnTo>
                <a:lnTo>
                  <a:pt x="546" y="230"/>
                </a:lnTo>
                <a:lnTo>
                  <a:pt x="525" y="260"/>
                </a:lnTo>
                <a:lnTo>
                  <a:pt x="500" y="284"/>
                </a:lnTo>
                <a:lnTo>
                  <a:pt x="469" y="305"/>
                </a:lnTo>
                <a:lnTo>
                  <a:pt x="436" y="317"/>
                </a:lnTo>
                <a:lnTo>
                  <a:pt x="401" y="321"/>
                </a:lnTo>
                <a:lnTo>
                  <a:pt x="367" y="317"/>
                </a:lnTo>
                <a:lnTo>
                  <a:pt x="335" y="305"/>
                </a:lnTo>
                <a:lnTo>
                  <a:pt x="306" y="285"/>
                </a:lnTo>
                <a:lnTo>
                  <a:pt x="281" y="260"/>
                </a:lnTo>
                <a:lnTo>
                  <a:pt x="261" y="232"/>
                </a:lnTo>
                <a:lnTo>
                  <a:pt x="248" y="199"/>
                </a:lnTo>
                <a:lnTo>
                  <a:pt x="243" y="165"/>
                </a:lnTo>
                <a:lnTo>
                  <a:pt x="248" y="131"/>
                </a:lnTo>
                <a:lnTo>
                  <a:pt x="261" y="97"/>
                </a:lnTo>
                <a:lnTo>
                  <a:pt x="282" y="65"/>
                </a:lnTo>
                <a:lnTo>
                  <a:pt x="307" y="39"/>
                </a:lnTo>
                <a:lnTo>
                  <a:pt x="338" y="18"/>
                </a:lnTo>
                <a:lnTo>
                  <a:pt x="371" y="4"/>
                </a:lnTo>
                <a:lnTo>
                  <a:pt x="40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85" name="Google Shape;85;p7"/>
          <p:cNvSpPr/>
          <p:nvPr/>
        </p:nvSpPr>
        <p:spPr>
          <a:xfrm>
            <a:off x="2916521" y="4735027"/>
            <a:ext cx="410341" cy="886968"/>
          </a:xfrm>
          <a:custGeom>
            <a:avLst/>
            <a:gdLst/>
            <a:ahLst/>
            <a:cxnLst/>
            <a:rect l="l" t="t" r="r" b="b"/>
            <a:pathLst>
              <a:path w="782" h="1684" extrusionOk="0">
                <a:moveTo>
                  <a:pt x="383" y="345"/>
                </a:moveTo>
                <a:lnTo>
                  <a:pt x="407" y="345"/>
                </a:lnTo>
                <a:lnTo>
                  <a:pt x="482" y="345"/>
                </a:lnTo>
                <a:lnTo>
                  <a:pt x="488" y="345"/>
                </a:lnTo>
                <a:lnTo>
                  <a:pt x="499" y="345"/>
                </a:lnTo>
                <a:lnTo>
                  <a:pt x="513" y="345"/>
                </a:lnTo>
                <a:lnTo>
                  <a:pt x="539" y="345"/>
                </a:lnTo>
                <a:lnTo>
                  <a:pt x="558" y="346"/>
                </a:lnTo>
                <a:lnTo>
                  <a:pt x="577" y="352"/>
                </a:lnTo>
                <a:lnTo>
                  <a:pt x="596" y="363"/>
                </a:lnTo>
                <a:lnTo>
                  <a:pt x="613" y="378"/>
                </a:lnTo>
                <a:lnTo>
                  <a:pt x="628" y="398"/>
                </a:lnTo>
                <a:lnTo>
                  <a:pt x="639" y="427"/>
                </a:lnTo>
                <a:lnTo>
                  <a:pt x="645" y="446"/>
                </a:lnTo>
                <a:lnTo>
                  <a:pt x="651" y="459"/>
                </a:lnTo>
                <a:lnTo>
                  <a:pt x="656" y="470"/>
                </a:lnTo>
                <a:lnTo>
                  <a:pt x="660" y="479"/>
                </a:lnTo>
                <a:lnTo>
                  <a:pt x="663" y="489"/>
                </a:lnTo>
                <a:lnTo>
                  <a:pt x="668" y="502"/>
                </a:lnTo>
                <a:lnTo>
                  <a:pt x="674" y="522"/>
                </a:lnTo>
                <a:lnTo>
                  <a:pt x="680" y="547"/>
                </a:lnTo>
                <a:lnTo>
                  <a:pt x="687" y="571"/>
                </a:lnTo>
                <a:lnTo>
                  <a:pt x="694" y="593"/>
                </a:lnTo>
                <a:lnTo>
                  <a:pt x="703" y="617"/>
                </a:lnTo>
                <a:lnTo>
                  <a:pt x="712" y="644"/>
                </a:lnTo>
                <a:lnTo>
                  <a:pt x="721" y="673"/>
                </a:lnTo>
                <a:lnTo>
                  <a:pt x="733" y="708"/>
                </a:lnTo>
                <a:lnTo>
                  <a:pt x="746" y="746"/>
                </a:lnTo>
                <a:lnTo>
                  <a:pt x="761" y="791"/>
                </a:lnTo>
                <a:lnTo>
                  <a:pt x="772" y="828"/>
                </a:lnTo>
                <a:lnTo>
                  <a:pt x="779" y="861"/>
                </a:lnTo>
                <a:lnTo>
                  <a:pt x="782" y="888"/>
                </a:lnTo>
                <a:lnTo>
                  <a:pt x="780" y="908"/>
                </a:lnTo>
                <a:lnTo>
                  <a:pt x="776" y="926"/>
                </a:lnTo>
                <a:lnTo>
                  <a:pt x="767" y="938"/>
                </a:lnTo>
                <a:lnTo>
                  <a:pt x="755" y="947"/>
                </a:lnTo>
                <a:lnTo>
                  <a:pt x="739" y="951"/>
                </a:lnTo>
                <a:lnTo>
                  <a:pt x="720" y="953"/>
                </a:lnTo>
                <a:lnTo>
                  <a:pt x="706" y="948"/>
                </a:lnTo>
                <a:lnTo>
                  <a:pt x="693" y="937"/>
                </a:lnTo>
                <a:lnTo>
                  <a:pt x="681" y="920"/>
                </a:lnTo>
                <a:lnTo>
                  <a:pt x="671" y="898"/>
                </a:lnTo>
                <a:lnTo>
                  <a:pt x="660" y="874"/>
                </a:lnTo>
                <a:lnTo>
                  <a:pt x="653" y="852"/>
                </a:lnTo>
                <a:lnTo>
                  <a:pt x="645" y="830"/>
                </a:lnTo>
                <a:lnTo>
                  <a:pt x="639" y="812"/>
                </a:lnTo>
                <a:lnTo>
                  <a:pt x="632" y="789"/>
                </a:lnTo>
                <a:lnTo>
                  <a:pt x="626" y="772"/>
                </a:lnTo>
                <a:lnTo>
                  <a:pt x="622" y="757"/>
                </a:lnTo>
                <a:lnTo>
                  <a:pt x="617" y="743"/>
                </a:lnTo>
                <a:lnTo>
                  <a:pt x="613" y="730"/>
                </a:lnTo>
                <a:lnTo>
                  <a:pt x="607" y="712"/>
                </a:lnTo>
                <a:lnTo>
                  <a:pt x="599" y="690"/>
                </a:lnTo>
                <a:lnTo>
                  <a:pt x="591" y="666"/>
                </a:lnTo>
                <a:lnTo>
                  <a:pt x="586" y="648"/>
                </a:lnTo>
                <a:lnTo>
                  <a:pt x="583" y="635"/>
                </a:lnTo>
                <a:lnTo>
                  <a:pt x="580" y="627"/>
                </a:lnTo>
                <a:lnTo>
                  <a:pt x="579" y="623"/>
                </a:lnTo>
                <a:lnTo>
                  <a:pt x="576" y="623"/>
                </a:lnTo>
                <a:lnTo>
                  <a:pt x="571" y="623"/>
                </a:lnTo>
                <a:lnTo>
                  <a:pt x="567" y="629"/>
                </a:lnTo>
                <a:lnTo>
                  <a:pt x="567" y="638"/>
                </a:lnTo>
                <a:lnTo>
                  <a:pt x="570" y="650"/>
                </a:lnTo>
                <a:lnTo>
                  <a:pt x="574" y="669"/>
                </a:lnTo>
                <a:lnTo>
                  <a:pt x="579" y="684"/>
                </a:lnTo>
                <a:lnTo>
                  <a:pt x="585" y="706"/>
                </a:lnTo>
                <a:lnTo>
                  <a:pt x="592" y="733"/>
                </a:lnTo>
                <a:lnTo>
                  <a:pt x="601" y="764"/>
                </a:lnTo>
                <a:lnTo>
                  <a:pt x="611" y="800"/>
                </a:lnTo>
                <a:lnTo>
                  <a:pt x="622" y="837"/>
                </a:lnTo>
                <a:lnTo>
                  <a:pt x="632" y="876"/>
                </a:lnTo>
                <a:lnTo>
                  <a:pt x="644" y="916"/>
                </a:lnTo>
                <a:lnTo>
                  <a:pt x="654" y="954"/>
                </a:lnTo>
                <a:lnTo>
                  <a:pt x="665" y="990"/>
                </a:lnTo>
                <a:lnTo>
                  <a:pt x="674" y="1024"/>
                </a:lnTo>
                <a:lnTo>
                  <a:pt x="683" y="1054"/>
                </a:lnTo>
                <a:lnTo>
                  <a:pt x="690" y="1079"/>
                </a:lnTo>
                <a:lnTo>
                  <a:pt x="696" y="1099"/>
                </a:lnTo>
                <a:lnTo>
                  <a:pt x="699" y="1112"/>
                </a:lnTo>
                <a:lnTo>
                  <a:pt x="700" y="1115"/>
                </a:lnTo>
                <a:lnTo>
                  <a:pt x="539" y="1115"/>
                </a:lnTo>
                <a:lnTo>
                  <a:pt x="539" y="1603"/>
                </a:lnTo>
                <a:lnTo>
                  <a:pt x="537" y="1616"/>
                </a:lnTo>
                <a:lnTo>
                  <a:pt x="534" y="1631"/>
                </a:lnTo>
                <a:lnTo>
                  <a:pt x="528" y="1646"/>
                </a:lnTo>
                <a:lnTo>
                  <a:pt x="518" y="1659"/>
                </a:lnTo>
                <a:lnTo>
                  <a:pt x="506" y="1671"/>
                </a:lnTo>
                <a:lnTo>
                  <a:pt x="490" y="1680"/>
                </a:lnTo>
                <a:lnTo>
                  <a:pt x="469" y="1683"/>
                </a:lnTo>
                <a:lnTo>
                  <a:pt x="448" y="1680"/>
                </a:lnTo>
                <a:lnTo>
                  <a:pt x="432" y="1674"/>
                </a:lnTo>
                <a:lnTo>
                  <a:pt x="420" y="1664"/>
                </a:lnTo>
                <a:lnTo>
                  <a:pt x="410" y="1652"/>
                </a:lnTo>
                <a:lnTo>
                  <a:pt x="404" y="1638"/>
                </a:lnTo>
                <a:lnTo>
                  <a:pt x="399" y="1626"/>
                </a:lnTo>
                <a:lnTo>
                  <a:pt x="398" y="1613"/>
                </a:lnTo>
                <a:lnTo>
                  <a:pt x="396" y="1603"/>
                </a:lnTo>
                <a:lnTo>
                  <a:pt x="396" y="1176"/>
                </a:lnTo>
                <a:lnTo>
                  <a:pt x="396" y="1151"/>
                </a:lnTo>
                <a:lnTo>
                  <a:pt x="395" y="1131"/>
                </a:lnTo>
                <a:lnTo>
                  <a:pt x="393" y="1119"/>
                </a:lnTo>
                <a:lnTo>
                  <a:pt x="387" y="1116"/>
                </a:lnTo>
                <a:lnTo>
                  <a:pt x="381" y="1119"/>
                </a:lnTo>
                <a:lnTo>
                  <a:pt x="378" y="1131"/>
                </a:lnTo>
                <a:lnTo>
                  <a:pt x="377" y="1151"/>
                </a:lnTo>
                <a:lnTo>
                  <a:pt x="377" y="1176"/>
                </a:lnTo>
                <a:lnTo>
                  <a:pt x="377" y="1603"/>
                </a:lnTo>
                <a:lnTo>
                  <a:pt x="375" y="1620"/>
                </a:lnTo>
                <a:lnTo>
                  <a:pt x="371" y="1637"/>
                </a:lnTo>
                <a:lnTo>
                  <a:pt x="365" y="1652"/>
                </a:lnTo>
                <a:lnTo>
                  <a:pt x="355" y="1665"/>
                </a:lnTo>
                <a:lnTo>
                  <a:pt x="341" y="1675"/>
                </a:lnTo>
                <a:lnTo>
                  <a:pt x="325" y="1681"/>
                </a:lnTo>
                <a:lnTo>
                  <a:pt x="304" y="1684"/>
                </a:lnTo>
                <a:lnTo>
                  <a:pt x="282" y="1681"/>
                </a:lnTo>
                <a:lnTo>
                  <a:pt x="266" y="1675"/>
                </a:lnTo>
                <a:lnTo>
                  <a:pt x="254" y="1665"/>
                </a:lnTo>
                <a:lnTo>
                  <a:pt x="245" y="1652"/>
                </a:lnTo>
                <a:lnTo>
                  <a:pt x="239" y="1637"/>
                </a:lnTo>
                <a:lnTo>
                  <a:pt x="236" y="1620"/>
                </a:lnTo>
                <a:lnTo>
                  <a:pt x="235" y="1603"/>
                </a:lnTo>
                <a:lnTo>
                  <a:pt x="235" y="1194"/>
                </a:lnTo>
                <a:lnTo>
                  <a:pt x="235" y="1161"/>
                </a:lnTo>
                <a:lnTo>
                  <a:pt x="235" y="1137"/>
                </a:lnTo>
                <a:lnTo>
                  <a:pt x="235" y="1115"/>
                </a:lnTo>
                <a:lnTo>
                  <a:pt x="73" y="1115"/>
                </a:lnTo>
                <a:lnTo>
                  <a:pt x="74" y="1112"/>
                </a:lnTo>
                <a:lnTo>
                  <a:pt x="77" y="1100"/>
                </a:lnTo>
                <a:lnTo>
                  <a:pt x="83" y="1084"/>
                </a:lnTo>
                <a:lnTo>
                  <a:pt x="91" y="1060"/>
                </a:lnTo>
                <a:lnTo>
                  <a:pt x="100" y="1033"/>
                </a:lnTo>
                <a:lnTo>
                  <a:pt x="110" y="1002"/>
                </a:lnTo>
                <a:lnTo>
                  <a:pt x="120" y="968"/>
                </a:lnTo>
                <a:lnTo>
                  <a:pt x="132" y="932"/>
                </a:lnTo>
                <a:lnTo>
                  <a:pt x="144" y="895"/>
                </a:lnTo>
                <a:lnTo>
                  <a:pt x="156" y="859"/>
                </a:lnTo>
                <a:lnTo>
                  <a:pt x="166" y="822"/>
                </a:lnTo>
                <a:lnTo>
                  <a:pt x="178" y="788"/>
                </a:lnTo>
                <a:lnTo>
                  <a:pt x="189" y="755"/>
                </a:lnTo>
                <a:lnTo>
                  <a:pt x="198" y="727"/>
                </a:lnTo>
                <a:lnTo>
                  <a:pt x="205" y="702"/>
                </a:lnTo>
                <a:lnTo>
                  <a:pt x="211" y="682"/>
                </a:lnTo>
                <a:lnTo>
                  <a:pt x="214" y="669"/>
                </a:lnTo>
                <a:lnTo>
                  <a:pt x="220" y="654"/>
                </a:lnTo>
                <a:lnTo>
                  <a:pt x="226" y="642"/>
                </a:lnTo>
                <a:lnTo>
                  <a:pt x="226" y="633"/>
                </a:lnTo>
                <a:lnTo>
                  <a:pt x="223" y="629"/>
                </a:lnTo>
                <a:lnTo>
                  <a:pt x="214" y="630"/>
                </a:lnTo>
                <a:lnTo>
                  <a:pt x="206" y="638"/>
                </a:lnTo>
                <a:lnTo>
                  <a:pt x="202" y="648"/>
                </a:lnTo>
                <a:lnTo>
                  <a:pt x="198" y="660"/>
                </a:lnTo>
                <a:lnTo>
                  <a:pt x="195" y="669"/>
                </a:lnTo>
                <a:lnTo>
                  <a:pt x="187" y="693"/>
                </a:lnTo>
                <a:lnTo>
                  <a:pt x="181" y="709"/>
                </a:lnTo>
                <a:lnTo>
                  <a:pt x="177" y="724"/>
                </a:lnTo>
                <a:lnTo>
                  <a:pt x="172" y="737"/>
                </a:lnTo>
                <a:lnTo>
                  <a:pt x="166" y="751"/>
                </a:lnTo>
                <a:lnTo>
                  <a:pt x="162" y="769"/>
                </a:lnTo>
                <a:lnTo>
                  <a:pt x="153" y="791"/>
                </a:lnTo>
                <a:lnTo>
                  <a:pt x="147" y="812"/>
                </a:lnTo>
                <a:lnTo>
                  <a:pt x="140" y="833"/>
                </a:lnTo>
                <a:lnTo>
                  <a:pt x="131" y="856"/>
                </a:lnTo>
                <a:lnTo>
                  <a:pt x="120" y="880"/>
                </a:lnTo>
                <a:lnTo>
                  <a:pt x="109" y="902"/>
                </a:lnTo>
                <a:lnTo>
                  <a:pt x="95" y="923"/>
                </a:lnTo>
                <a:lnTo>
                  <a:pt x="82" y="938"/>
                </a:lnTo>
                <a:lnTo>
                  <a:pt x="67" y="950"/>
                </a:lnTo>
                <a:lnTo>
                  <a:pt x="49" y="956"/>
                </a:lnTo>
                <a:lnTo>
                  <a:pt x="33" y="953"/>
                </a:lnTo>
                <a:lnTo>
                  <a:pt x="17" y="946"/>
                </a:lnTo>
                <a:lnTo>
                  <a:pt x="8" y="935"/>
                </a:lnTo>
                <a:lnTo>
                  <a:pt x="2" y="920"/>
                </a:lnTo>
                <a:lnTo>
                  <a:pt x="0" y="905"/>
                </a:lnTo>
                <a:lnTo>
                  <a:pt x="2" y="888"/>
                </a:lnTo>
                <a:lnTo>
                  <a:pt x="6" y="868"/>
                </a:lnTo>
                <a:lnTo>
                  <a:pt x="12" y="849"/>
                </a:lnTo>
                <a:lnTo>
                  <a:pt x="18" y="830"/>
                </a:lnTo>
                <a:lnTo>
                  <a:pt x="25" y="810"/>
                </a:lnTo>
                <a:lnTo>
                  <a:pt x="33" y="791"/>
                </a:lnTo>
                <a:lnTo>
                  <a:pt x="42" y="761"/>
                </a:lnTo>
                <a:lnTo>
                  <a:pt x="54" y="727"/>
                </a:lnTo>
                <a:lnTo>
                  <a:pt x="67" y="688"/>
                </a:lnTo>
                <a:lnTo>
                  <a:pt x="79" y="650"/>
                </a:lnTo>
                <a:lnTo>
                  <a:pt x="92" y="612"/>
                </a:lnTo>
                <a:lnTo>
                  <a:pt x="104" y="577"/>
                </a:lnTo>
                <a:lnTo>
                  <a:pt x="113" y="547"/>
                </a:lnTo>
                <a:lnTo>
                  <a:pt x="120" y="525"/>
                </a:lnTo>
                <a:lnTo>
                  <a:pt x="126" y="507"/>
                </a:lnTo>
                <a:lnTo>
                  <a:pt x="131" y="494"/>
                </a:lnTo>
                <a:lnTo>
                  <a:pt x="135" y="480"/>
                </a:lnTo>
                <a:lnTo>
                  <a:pt x="140" y="467"/>
                </a:lnTo>
                <a:lnTo>
                  <a:pt x="146" y="449"/>
                </a:lnTo>
                <a:lnTo>
                  <a:pt x="153" y="427"/>
                </a:lnTo>
                <a:lnTo>
                  <a:pt x="165" y="403"/>
                </a:lnTo>
                <a:lnTo>
                  <a:pt x="180" y="384"/>
                </a:lnTo>
                <a:lnTo>
                  <a:pt x="198" y="369"/>
                </a:lnTo>
                <a:lnTo>
                  <a:pt x="217" y="358"/>
                </a:lnTo>
                <a:lnTo>
                  <a:pt x="238" y="351"/>
                </a:lnTo>
                <a:lnTo>
                  <a:pt x="257" y="346"/>
                </a:lnTo>
                <a:lnTo>
                  <a:pt x="275" y="345"/>
                </a:lnTo>
                <a:lnTo>
                  <a:pt x="328" y="345"/>
                </a:lnTo>
                <a:lnTo>
                  <a:pt x="347" y="345"/>
                </a:lnTo>
                <a:lnTo>
                  <a:pt x="365" y="345"/>
                </a:lnTo>
                <a:lnTo>
                  <a:pt x="383" y="345"/>
                </a:lnTo>
                <a:close/>
                <a:moveTo>
                  <a:pt x="405" y="0"/>
                </a:moveTo>
                <a:lnTo>
                  <a:pt x="439" y="4"/>
                </a:lnTo>
                <a:lnTo>
                  <a:pt x="472" y="18"/>
                </a:lnTo>
                <a:lnTo>
                  <a:pt x="502" y="39"/>
                </a:lnTo>
                <a:lnTo>
                  <a:pt x="528" y="65"/>
                </a:lnTo>
                <a:lnTo>
                  <a:pt x="548" y="95"/>
                </a:lnTo>
                <a:lnTo>
                  <a:pt x="561" y="129"/>
                </a:lnTo>
                <a:lnTo>
                  <a:pt x="565" y="164"/>
                </a:lnTo>
                <a:lnTo>
                  <a:pt x="559" y="198"/>
                </a:lnTo>
                <a:lnTo>
                  <a:pt x="546" y="230"/>
                </a:lnTo>
                <a:lnTo>
                  <a:pt x="525" y="260"/>
                </a:lnTo>
                <a:lnTo>
                  <a:pt x="500" y="284"/>
                </a:lnTo>
                <a:lnTo>
                  <a:pt x="469" y="305"/>
                </a:lnTo>
                <a:lnTo>
                  <a:pt x="436" y="317"/>
                </a:lnTo>
                <a:lnTo>
                  <a:pt x="401" y="321"/>
                </a:lnTo>
                <a:lnTo>
                  <a:pt x="367" y="317"/>
                </a:lnTo>
                <a:lnTo>
                  <a:pt x="335" y="305"/>
                </a:lnTo>
                <a:lnTo>
                  <a:pt x="306" y="285"/>
                </a:lnTo>
                <a:lnTo>
                  <a:pt x="281" y="260"/>
                </a:lnTo>
                <a:lnTo>
                  <a:pt x="261" y="232"/>
                </a:lnTo>
                <a:lnTo>
                  <a:pt x="248" y="199"/>
                </a:lnTo>
                <a:lnTo>
                  <a:pt x="243" y="165"/>
                </a:lnTo>
                <a:lnTo>
                  <a:pt x="248" y="131"/>
                </a:lnTo>
                <a:lnTo>
                  <a:pt x="261" y="97"/>
                </a:lnTo>
                <a:lnTo>
                  <a:pt x="282" y="65"/>
                </a:lnTo>
                <a:lnTo>
                  <a:pt x="307" y="39"/>
                </a:lnTo>
                <a:lnTo>
                  <a:pt x="338" y="18"/>
                </a:lnTo>
                <a:lnTo>
                  <a:pt x="371" y="4"/>
                </a:lnTo>
                <a:lnTo>
                  <a:pt x="40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pic>
        <p:nvPicPr>
          <p:cNvPr id="86" name="Google Shape;86;p7"/>
          <p:cNvPicPr preferRelativeResize="0"/>
          <p:nvPr/>
        </p:nvPicPr>
        <p:blipFill rotWithShape="1">
          <a:blip r:embed="rId3">
            <a:alphaModFix/>
          </a:blip>
          <a:srcRect/>
          <a:stretch/>
        </p:blipFill>
        <p:spPr>
          <a:xfrm>
            <a:off x="6864202" y="5029994"/>
            <a:ext cx="1578047" cy="18592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p:tgtEl>
                                          <p:spTgt spid="81"/>
                                        </p:tgtEl>
                                        <p:attrNameLst>
                                          <p:attrName>ppt_w</p:attrName>
                                        </p:attrNameLst>
                                      </p:cBhvr>
                                      <p:tavLst>
                                        <p:tav tm="0">
                                          <p:val>
                                            <p:strVal val="0"/>
                                          </p:val>
                                        </p:tav>
                                        <p:tav tm="100000">
                                          <p:val>
                                            <p:strVal val="#ppt_w"/>
                                          </p:val>
                                        </p:tav>
                                      </p:tavLst>
                                    </p:anim>
                                    <p:anim calcmode="lin" valueType="num">
                                      <p:cBhvr additive="base">
                                        <p:cTn id="12" dur="500"/>
                                        <p:tgtEl>
                                          <p:spTgt spid="81"/>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p:nvPr/>
        </p:nvSpPr>
        <p:spPr>
          <a:xfrm>
            <a:off x="1535610" y="692142"/>
            <a:ext cx="1812975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Three Areas of Responsibility</a:t>
            </a:r>
            <a:endParaRPr/>
          </a:p>
          <a:p>
            <a:pPr marL="0" marR="0" lvl="0" indent="0" algn="l" rtl="0">
              <a:spcBef>
                <a:spcPts val="0"/>
              </a:spcBef>
              <a:spcAft>
                <a:spcPts val="0"/>
              </a:spcAft>
              <a:buNone/>
            </a:pPr>
            <a:r>
              <a:rPr lang="fr-FR" sz="4800">
                <a:solidFill>
                  <a:schemeClr val="dk2"/>
                </a:solidFill>
                <a:latin typeface="Calibri"/>
                <a:ea typeface="Calibri"/>
                <a:cs typeface="Calibri"/>
                <a:sym typeface="Calibri"/>
              </a:rPr>
              <a:t>for a general service representative</a:t>
            </a:r>
            <a:endParaRPr sz="5400" b="1">
              <a:solidFill>
                <a:schemeClr val="dk2"/>
              </a:solidFill>
              <a:latin typeface="Arial"/>
              <a:ea typeface="Arial"/>
              <a:cs typeface="Arial"/>
              <a:sym typeface="Arial"/>
            </a:endParaRPr>
          </a:p>
        </p:txBody>
      </p:sp>
      <p:grpSp>
        <p:nvGrpSpPr>
          <p:cNvPr id="92" name="Google Shape;92;p8"/>
          <p:cNvGrpSpPr/>
          <p:nvPr/>
        </p:nvGrpSpPr>
        <p:grpSpPr>
          <a:xfrm>
            <a:off x="2043534" y="8628571"/>
            <a:ext cx="19297298" cy="3609495"/>
            <a:chOff x="9717" y="3122116"/>
            <a:chExt cx="19881824" cy="4484959"/>
          </a:xfrm>
        </p:grpSpPr>
        <p:sp>
          <p:nvSpPr>
            <p:cNvPr id="93" name="Google Shape;93;p8"/>
            <p:cNvSpPr/>
            <p:nvPr/>
          </p:nvSpPr>
          <p:spPr>
            <a:xfrm>
              <a:off x="1292415" y="3122116"/>
              <a:ext cx="5130793" cy="4484959"/>
            </a:xfrm>
            <a:prstGeom prst="rightArrow">
              <a:avLst>
                <a:gd name="adj1" fmla="val 70000"/>
                <a:gd name="adj2" fmla="val 50000"/>
              </a:avLst>
            </a:prstGeom>
            <a:solidFill>
              <a:schemeClr val="accent1">
                <a:alpha val="89800"/>
              </a:schemeClr>
            </a:solidFill>
            <a:ln w="25400" cap="flat" cmpd="sng">
              <a:solidFill>
                <a:srgbClr val="F6CE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txBox="1"/>
            <p:nvPr/>
          </p:nvSpPr>
          <p:spPr>
            <a:xfrm>
              <a:off x="2653622" y="3794860"/>
              <a:ext cx="2501400" cy="3139500"/>
            </a:xfrm>
            <a:prstGeom prst="rect">
              <a:avLst/>
            </a:prstGeom>
            <a:noFill/>
            <a:ln>
              <a:noFill/>
            </a:ln>
          </p:spPr>
          <p:txBody>
            <a:bodyPr spcFirstLastPara="1" wrap="square" lIns="76200" tIns="19050" rIns="38100" bIns="19050" anchor="ctr" anchorCtr="0">
              <a:noAutofit/>
            </a:bodyPr>
            <a:lstStyle/>
            <a:p>
              <a:pPr marL="285750" marR="0" lvl="1" indent="-285750" algn="l" rtl="0">
                <a:lnSpc>
                  <a:spcPct val="90000"/>
                </a:lnSpc>
                <a:spcBef>
                  <a:spcPts val="0"/>
                </a:spcBef>
                <a:spcAft>
                  <a:spcPts val="0"/>
                </a:spcAft>
                <a:buClr>
                  <a:schemeClr val="dk2"/>
                </a:buClr>
                <a:buSzPts val="3000"/>
                <a:buFont typeface="Calibri"/>
                <a:buChar char="•"/>
              </a:pPr>
              <a:r>
                <a:rPr lang="fr-FR" sz="3000" b="0" i="0" u="none" strike="noStrike" cap="none">
                  <a:solidFill>
                    <a:schemeClr val="dk2"/>
                  </a:solidFill>
                  <a:latin typeface="Calibri"/>
                  <a:ea typeface="Calibri"/>
                  <a:cs typeface="Calibri"/>
                  <a:sym typeface="Calibri"/>
                </a:rPr>
                <a:t>Reports</a:t>
              </a:r>
              <a:endParaRPr/>
            </a:p>
            <a:p>
              <a:pPr marL="285750" marR="0" lvl="1" indent="-285750" algn="l" rtl="0">
                <a:lnSpc>
                  <a:spcPct val="90000"/>
                </a:lnSpc>
                <a:spcBef>
                  <a:spcPts val="450"/>
                </a:spcBef>
                <a:spcAft>
                  <a:spcPts val="0"/>
                </a:spcAft>
                <a:buClr>
                  <a:schemeClr val="dk2"/>
                </a:buClr>
                <a:buSzPts val="3000"/>
                <a:buFont typeface="Calibri"/>
                <a:buChar char="•"/>
              </a:pPr>
              <a:r>
                <a:rPr lang="fr-FR" sz="3000" b="0" i="0" u="none" strike="noStrike" cap="none">
                  <a:solidFill>
                    <a:schemeClr val="dk2"/>
                  </a:solidFill>
                  <a:latin typeface="Calibri"/>
                  <a:ea typeface="Calibri"/>
                  <a:cs typeface="Calibri"/>
                  <a:sym typeface="Calibri"/>
                </a:rPr>
                <a:t>12 Traditions</a:t>
              </a:r>
              <a:endParaRPr/>
            </a:p>
            <a:p>
              <a:pPr marL="285750" marR="0" lvl="1" indent="-285750" algn="l" rtl="0">
                <a:lnSpc>
                  <a:spcPct val="90000"/>
                </a:lnSpc>
                <a:spcBef>
                  <a:spcPts val="450"/>
                </a:spcBef>
                <a:spcAft>
                  <a:spcPts val="0"/>
                </a:spcAft>
                <a:buClr>
                  <a:schemeClr val="dk2"/>
                </a:buClr>
                <a:buSzPts val="3000"/>
                <a:buFont typeface="Calibri"/>
                <a:buChar char="•"/>
              </a:pPr>
              <a:r>
                <a:rPr lang="fr-FR" sz="3000" b="0" i="0" u="none" strike="noStrike" cap="none">
                  <a:solidFill>
                    <a:schemeClr val="dk2"/>
                  </a:solidFill>
                  <a:latin typeface="Calibri"/>
                  <a:ea typeface="Calibri"/>
                  <a:cs typeface="Calibri"/>
                  <a:sym typeface="Calibri"/>
                </a:rPr>
                <a:t>Group Conscience</a:t>
              </a:r>
              <a:endParaRPr/>
            </a:p>
          </p:txBody>
        </p:sp>
        <p:sp>
          <p:nvSpPr>
            <p:cNvPr id="95" name="Google Shape;95;p8"/>
            <p:cNvSpPr/>
            <p:nvPr/>
          </p:nvSpPr>
          <p:spPr>
            <a:xfrm>
              <a:off x="9717" y="4081897"/>
              <a:ext cx="2565396" cy="2565396"/>
            </a:xfrm>
            <a:prstGeom prst="ellipse">
              <a:avLst/>
            </a:prstGeom>
            <a:solidFill>
              <a:schemeClr val="accent1"/>
            </a:solidFill>
            <a:ln w="101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txBox="1"/>
            <p:nvPr/>
          </p:nvSpPr>
          <p:spPr>
            <a:xfrm>
              <a:off x="385411" y="4457591"/>
              <a:ext cx="1814008" cy="181400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fr-FR" sz="4000">
                  <a:solidFill>
                    <a:schemeClr val="lt1"/>
                  </a:solidFill>
                  <a:latin typeface="Calibri"/>
                  <a:ea typeface="Calibri"/>
                  <a:cs typeface="Calibri"/>
                  <a:sym typeface="Calibri"/>
                </a:rPr>
                <a:t>Group</a:t>
              </a:r>
              <a:endParaRPr/>
            </a:p>
          </p:txBody>
        </p:sp>
        <p:sp>
          <p:nvSpPr>
            <p:cNvPr id="97" name="Google Shape;97;p8"/>
            <p:cNvSpPr/>
            <p:nvPr/>
          </p:nvSpPr>
          <p:spPr>
            <a:xfrm>
              <a:off x="8026582" y="3122116"/>
              <a:ext cx="5130793" cy="4484959"/>
            </a:xfrm>
            <a:prstGeom prst="rightArrow">
              <a:avLst>
                <a:gd name="adj1" fmla="val 70000"/>
                <a:gd name="adj2" fmla="val 50000"/>
              </a:avLst>
            </a:prstGeom>
            <a:solidFill>
              <a:schemeClr val="accent2">
                <a:alpha val="89800"/>
              </a:schemeClr>
            </a:solidFill>
            <a:ln w="25400" cap="flat" cmpd="sng">
              <a:solidFill>
                <a:srgbClr val="F6CE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txBox="1"/>
            <p:nvPr/>
          </p:nvSpPr>
          <p:spPr>
            <a:xfrm>
              <a:off x="9309280" y="3794860"/>
              <a:ext cx="2501262" cy="3139471"/>
            </a:xfrm>
            <a:prstGeom prst="rect">
              <a:avLst/>
            </a:prstGeom>
            <a:noFill/>
            <a:ln>
              <a:noFill/>
            </a:ln>
          </p:spPr>
          <p:txBody>
            <a:bodyPr spcFirstLastPara="1" wrap="square" lIns="101600" tIns="25400" rIns="50800" bIns="25400" anchor="ctr" anchorCtr="0">
              <a:noAutofit/>
            </a:bodyPr>
            <a:lstStyle/>
            <a:p>
              <a:pPr marL="0" marR="0" lvl="0" indent="0" algn="ctr" rtl="0">
                <a:lnSpc>
                  <a:spcPct val="90000"/>
                </a:lnSpc>
                <a:spcBef>
                  <a:spcPts val="0"/>
                </a:spcBef>
                <a:spcAft>
                  <a:spcPts val="0"/>
                </a:spcAft>
                <a:buClr>
                  <a:schemeClr val="dk2"/>
                </a:buClr>
                <a:buSzPts val="4000"/>
                <a:buFont typeface="Calibri"/>
                <a:buNone/>
              </a:pPr>
              <a:r>
                <a:rPr lang="fr-FR" sz="4000">
                  <a:solidFill>
                    <a:schemeClr val="dk2"/>
                  </a:solidFill>
                  <a:latin typeface="Calibri"/>
                  <a:ea typeface="Calibri"/>
                  <a:cs typeface="Calibri"/>
                  <a:sym typeface="Calibri"/>
                </a:rPr>
                <a:t>District Meeting</a:t>
              </a:r>
              <a:endParaRPr/>
            </a:p>
          </p:txBody>
        </p:sp>
        <p:sp>
          <p:nvSpPr>
            <p:cNvPr id="99" name="Google Shape;99;p8"/>
            <p:cNvSpPr/>
            <p:nvPr/>
          </p:nvSpPr>
          <p:spPr>
            <a:xfrm>
              <a:off x="6743884" y="4081897"/>
              <a:ext cx="2565396" cy="2565396"/>
            </a:xfrm>
            <a:prstGeom prst="ellipse">
              <a:avLst/>
            </a:prstGeom>
            <a:solidFill>
              <a:schemeClr val="accent2"/>
            </a:solidFill>
            <a:ln w="101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txBox="1"/>
            <p:nvPr/>
          </p:nvSpPr>
          <p:spPr>
            <a:xfrm>
              <a:off x="7119578" y="4457591"/>
              <a:ext cx="1814008" cy="181400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fr-FR" sz="4000">
                  <a:solidFill>
                    <a:schemeClr val="lt1"/>
                  </a:solidFill>
                  <a:latin typeface="Calibri"/>
                  <a:ea typeface="Calibri"/>
                  <a:cs typeface="Calibri"/>
                  <a:sym typeface="Calibri"/>
                </a:rPr>
                <a:t>District</a:t>
              </a:r>
              <a:endParaRPr/>
            </a:p>
          </p:txBody>
        </p:sp>
        <p:sp>
          <p:nvSpPr>
            <p:cNvPr id="101" name="Google Shape;101;p8"/>
            <p:cNvSpPr/>
            <p:nvPr/>
          </p:nvSpPr>
          <p:spPr>
            <a:xfrm>
              <a:off x="14760748" y="3122116"/>
              <a:ext cx="5130793" cy="4484959"/>
            </a:xfrm>
            <a:prstGeom prst="rightArrow">
              <a:avLst>
                <a:gd name="adj1" fmla="val 70000"/>
                <a:gd name="adj2" fmla="val 50000"/>
              </a:avLst>
            </a:prstGeom>
            <a:solidFill>
              <a:schemeClr val="accent3">
                <a:alpha val="89800"/>
              </a:schemeClr>
            </a:solidFill>
            <a:ln w="25400" cap="flat" cmpd="sng">
              <a:solidFill>
                <a:srgbClr val="F6CE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txBox="1"/>
            <p:nvPr/>
          </p:nvSpPr>
          <p:spPr>
            <a:xfrm>
              <a:off x="16043447" y="3794860"/>
              <a:ext cx="2501262" cy="3139471"/>
            </a:xfrm>
            <a:prstGeom prst="rect">
              <a:avLst/>
            </a:prstGeom>
            <a:noFill/>
            <a:ln>
              <a:noFill/>
            </a:ln>
          </p:spPr>
          <p:txBody>
            <a:bodyPr spcFirstLastPara="1" wrap="square" lIns="101600" tIns="25400" rIns="50800" bIns="25400" anchor="ctr" anchorCtr="0">
              <a:noAutofit/>
            </a:bodyPr>
            <a:lstStyle/>
            <a:p>
              <a:pPr marL="0" marR="0" lvl="0" indent="0" algn="ctr" rtl="0">
                <a:lnSpc>
                  <a:spcPct val="90000"/>
                </a:lnSpc>
                <a:spcBef>
                  <a:spcPts val="0"/>
                </a:spcBef>
                <a:spcAft>
                  <a:spcPts val="0"/>
                </a:spcAft>
                <a:buClr>
                  <a:schemeClr val="dk2"/>
                </a:buClr>
                <a:buSzPts val="4000"/>
                <a:buFont typeface="Calibri"/>
                <a:buNone/>
              </a:pPr>
              <a:r>
                <a:rPr lang="fr-FR" sz="3900">
                  <a:solidFill>
                    <a:schemeClr val="dk2"/>
                  </a:solidFill>
                  <a:latin typeface="Calibri"/>
                  <a:ea typeface="Calibri"/>
                  <a:cs typeface="Calibri"/>
                  <a:sym typeface="Calibri"/>
                </a:rPr>
                <a:t>Area Assemblies</a:t>
              </a:r>
              <a:endParaRPr sz="3900">
                <a:solidFill>
                  <a:schemeClr val="dk2"/>
                </a:solidFill>
                <a:latin typeface="Calibri"/>
                <a:ea typeface="Calibri"/>
                <a:cs typeface="Calibri"/>
                <a:sym typeface="Calibri"/>
              </a:endParaRPr>
            </a:p>
          </p:txBody>
        </p:sp>
        <p:sp>
          <p:nvSpPr>
            <p:cNvPr id="103" name="Google Shape;103;p8"/>
            <p:cNvSpPr/>
            <p:nvPr/>
          </p:nvSpPr>
          <p:spPr>
            <a:xfrm>
              <a:off x="13478050" y="4081897"/>
              <a:ext cx="2565396" cy="2565396"/>
            </a:xfrm>
            <a:prstGeom prst="ellipse">
              <a:avLst/>
            </a:prstGeom>
            <a:solidFill>
              <a:schemeClr val="accent3"/>
            </a:solidFill>
            <a:ln w="101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txBox="1"/>
            <p:nvPr/>
          </p:nvSpPr>
          <p:spPr>
            <a:xfrm>
              <a:off x="13853744" y="4457591"/>
              <a:ext cx="1814008" cy="181400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fr-FR" sz="4000">
                  <a:solidFill>
                    <a:schemeClr val="lt1"/>
                  </a:solidFill>
                  <a:latin typeface="Calibri"/>
                  <a:ea typeface="Calibri"/>
                  <a:cs typeface="Calibri"/>
                  <a:sym typeface="Calibri"/>
                </a:rPr>
                <a:t>Area</a:t>
              </a:r>
              <a:endParaRPr/>
            </a:p>
          </p:txBody>
        </p:sp>
      </p:grpSp>
      <p:sp>
        <p:nvSpPr>
          <p:cNvPr id="105" name="Google Shape;105;p8"/>
          <p:cNvSpPr txBox="1"/>
          <p:nvPr/>
        </p:nvSpPr>
        <p:spPr>
          <a:xfrm>
            <a:off x="2536682" y="2946418"/>
            <a:ext cx="17715853" cy="11272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5000" dirty="0">
                <a:solidFill>
                  <a:schemeClr val="dk2"/>
                </a:solidFill>
                <a:latin typeface="Calibri"/>
                <a:ea typeface="Calibri"/>
                <a:cs typeface="Calibri"/>
                <a:sym typeface="Calibri"/>
              </a:rPr>
              <a:t>A </a:t>
            </a:r>
            <a:r>
              <a:rPr lang="fr-FR" sz="5000" dirty="0" err="1">
                <a:solidFill>
                  <a:schemeClr val="dk2"/>
                </a:solidFill>
                <a:latin typeface="Calibri"/>
                <a:ea typeface="Calibri"/>
                <a:cs typeface="Calibri"/>
                <a:sym typeface="Calibri"/>
              </a:rPr>
              <a:t>general</a:t>
            </a:r>
            <a:r>
              <a:rPr lang="fr-FR" sz="5000" dirty="0">
                <a:solidFill>
                  <a:schemeClr val="dk2"/>
                </a:solidFill>
                <a:latin typeface="Calibri"/>
                <a:ea typeface="Calibri"/>
                <a:cs typeface="Calibri"/>
                <a:sym typeface="Calibri"/>
              </a:rPr>
              <a:t> service </a:t>
            </a:r>
            <a:r>
              <a:rPr lang="fr-FR" sz="5000" dirty="0" err="1">
                <a:solidFill>
                  <a:schemeClr val="dk2"/>
                </a:solidFill>
                <a:latin typeface="Calibri"/>
                <a:ea typeface="Calibri"/>
                <a:cs typeface="Calibri"/>
                <a:sym typeface="Calibri"/>
              </a:rPr>
              <a:t>representative</a:t>
            </a:r>
            <a:r>
              <a:rPr lang="fr-FR" sz="5000" dirty="0">
                <a:solidFill>
                  <a:schemeClr val="dk2"/>
                </a:solidFill>
                <a:latin typeface="Calibri"/>
                <a:ea typeface="Calibri"/>
                <a:cs typeface="Calibri"/>
                <a:sym typeface="Calibri"/>
              </a:rPr>
              <a:t> has a </a:t>
            </a:r>
            <a:r>
              <a:rPr lang="fr-FR" sz="5000" dirty="0" err="1">
                <a:solidFill>
                  <a:schemeClr val="dk2"/>
                </a:solidFill>
                <a:latin typeface="Calibri"/>
                <a:ea typeface="Calibri"/>
                <a:cs typeface="Calibri"/>
                <a:sym typeface="Calibri"/>
              </a:rPr>
              <a:t>two-way</a:t>
            </a:r>
            <a:r>
              <a:rPr lang="fr-FR" sz="5000" dirty="0">
                <a:solidFill>
                  <a:schemeClr val="dk2"/>
                </a:solidFill>
                <a:latin typeface="Calibri"/>
                <a:ea typeface="Calibri"/>
                <a:cs typeface="Calibri"/>
                <a:sym typeface="Calibri"/>
              </a:rPr>
              <a:t> </a:t>
            </a:r>
            <a:r>
              <a:rPr lang="fr-FR" sz="5000" dirty="0" err="1">
                <a:solidFill>
                  <a:schemeClr val="dk2"/>
                </a:solidFill>
                <a:latin typeface="Calibri"/>
                <a:ea typeface="Calibri"/>
                <a:cs typeface="Calibri"/>
                <a:sym typeface="Calibri"/>
              </a:rPr>
              <a:t>relationship</a:t>
            </a:r>
            <a:r>
              <a:rPr lang="fr-FR" sz="5000" dirty="0">
                <a:solidFill>
                  <a:schemeClr val="dk2"/>
                </a:solidFill>
                <a:latin typeface="Calibri"/>
                <a:ea typeface="Calibri"/>
                <a:cs typeface="Calibri"/>
                <a:sym typeface="Calibri"/>
              </a:rPr>
              <a:t>:</a:t>
            </a:r>
            <a:endParaRPr dirty="0"/>
          </a:p>
        </p:txBody>
      </p:sp>
      <p:sp>
        <p:nvSpPr>
          <p:cNvPr id="106" name="Google Shape;106;p8"/>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4</a:t>
            </a:fld>
            <a:endParaRPr/>
          </a:p>
        </p:txBody>
      </p:sp>
      <p:grpSp>
        <p:nvGrpSpPr>
          <p:cNvPr id="107" name="Google Shape;107;p8"/>
          <p:cNvGrpSpPr/>
          <p:nvPr/>
        </p:nvGrpSpPr>
        <p:grpSpPr>
          <a:xfrm flipH="1">
            <a:off x="2043534" y="4880380"/>
            <a:ext cx="18561771" cy="3609528"/>
            <a:chOff x="9717" y="3122116"/>
            <a:chExt cx="19881931" cy="4485000"/>
          </a:xfrm>
        </p:grpSpPr>
        <p:sp>
          <p:nvSpPr>
            <p:cNvPr id="108" name="Google Shape;108;p8"/>
            <p:cNvSpPr/>
            <p:nvPr/>
          </p:nvSpPr>
          <p:spPr>
            <a:xfrm>
              <a:off x="1292415" y="3122116"/>
              <a:ext cx="5130900" cy="4485000"/>
            </a:xfrm>
            <a:prstGeom prst="rightArrow">
              <a:avLst>
                <a:gd name="adj1" fmla="val 70000"/>
                <a:gd name="adj2" fmla="val 50000"/>
              </a:avLst>
            </a:prstGeom>
            <a:solidFill>
              <a:schemeClr val="accent1">
                <a:alpha val="89800"/>
              </a:schemeClr>
            </a:solidFill>
            <a:ln w="25400" cap="flat" cmpd="sng">
              <a:solidFill>
                <a:srgbClr val="F6CECB">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txBox="1"/>
            <p:nvPr/>
          </p:nvSpPr>
          <p:spPr>
            <a:xfrm>
              <a:off x="2575114" y="3794860"/>
              <a:ext cx="2501400" cy="3139500"/>
            </a:xfrm>
            <a:prstGeom prst="rect">
              <a:avLst/>
            </a:prstGeom>
            <a:noFill/>
            <a:ln>
              <a:noFill/>
            </a:ln>
          </p:spPr>
          <p:txBody>
            <a:bodyPr spcFirstLastPara="1" wrap="square" lIns="76200" tIns="19050" rIns="38100" bIns="19050" anchor="ctr" anchorCtr="0">
              <a:noAutofit/>
            </a:bodyPr>
            <a:lstStyle/>
            <a:p>
              <a:pPr marL="0" marR="0" lvl="0" indent="0" algn="ctr" rtl="0">
                <a:lnSpc>
                  <a:spcPct val="90000"/>
                </a:lnSpc>
                <a:spcBef>
                  <a:spcPts val="0"/>
                </a:spcBef>
                <a:spcAft>
                  <a:spcPts val="0"/>
                </a:spcAft>
                <a:buNone/>
              </a:pPr>
              <a:r>
                <a:rPr lang="fr-FR" sz="3800">
                  <a:solidFill>
                    <a:schemeClr val="dk2"/>
                  </a:solidFill>
                  <a:latin typeface="Calibri"/>
                  <a:ea typeface="Calibri"/>
                  <a:cs typeface="Calibri"/>
                  <a:sym typeface="Calibri"/>
                </a:rPr>
                <a:t>Area</a:t>
              </a:r>
              <a:r>
                <a:rPr lang="fr-FR" sz="2800">
                  <a:solidFill>
                    <a:schemeClr val="dk2"/>
                  </a:solidFill>
                  <a:latin typeface="Calibri"/>
                  <a:ea typeface="Calibri"/>
                  <a:cs typeface="Calibri"/>
                  <a:sym typeface="Calibri"/>
                </a:rPr>
                <a:t> </a:t>
              </a:r>
              <a:r>
                <a:rPr lang="fr-FR" sz="3800">
                  <a:solidFill>
                    <a:schemeClr val="dk2"/>
                  </a:solidFill>
                  <a:latin typeface="Calibri"/>
                  <a:ea typeface="Calibri"/>
                  <a:cs typeface="Calibri"/>
                  <a:sym typeface="Calibri"/>
                </a:rPr>
                <a:t>Assemblies</a:t>
              </a:r>
              <a:endParaRPr sz="1200"/>
            </a:p>
          </p:txBody>
        </p:sp>
        <p:sp>
          <p:nvSpPr>
            <p:cNvPr id="110" name="Google Shape;110;p8"/>
            <p:cNvSpPr/>
            <p:nvPr/>
          </p:nvSpPr>
          <p:spPr>
            <a:xfrm>
              <a:off x="9717" y="4081897"/>
              <a:ext cx="2565300" cy="2565300"/>
            </a:xfrm>
            <a:prstGeom prst="ellipse">
              <a:avLst/>
            </a:prstGeom>
            <a:solidFill>
              <a:schemeClr val="accent1"/>
            </a:solidFill>
            <a:ln w="101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txBox="1"/>
            <p:nvPr/>
          </p:nvSpPr>
          <p:spPr>
            <a:xfrm>
              <a:off x="385411" y="4457591"/>
              <a:ext cx="1814100" cy="18141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fr-FR" sz="4000">
                  <a:solidFill>
                    <a:schemeClr val="lt1"/>
                  </a:solidFill>
                  <a:latin typeface="Calibri"/>
                  <a:ea typeface="Calibri"/>
                  <a:cs typeface="Calibri"/>
                  <a:sym typeface="Calibri"/>
                </a:rPr>
                <a:t>Area</a:t>
              </a:r>
              <a:endParaRPr/>
            </a:p>
          </p:txBody>
        </p:sp>
        <p:sp>
          <p:nvSpPr>
            <p:cNvPr id="112" name="Google Shape;112;p8"/>
            <p:cNvSpPr/>
            <p:nvPr/>
          </p:nvSpPr>
          <p:spPr>
            <a:xfrm>
              <a:off x="8026582" y="3122116"/>
              <a:ext cx="5130900" cy="4485000"/>
            </a:xfrm>
            <a:prstGeom prst="rightArrow">
              <a:avLst>
                <a:gd name="adj1" fmla="val 70000"/>
                <a:gd name="adj2" fmla="val 50000"/>
              </a:avLst>
            </a:prstGeom>
            <a:solidFill>
              <a:schemeClr val="accent2">
                <a:alpha val="89800"/>
              </a:schemeClr>
            </a:solidFill>
            <a:ln w="25400" cap="flat" cmpd="sng">
              <a:solidFill>
                <a:srgbClr val="F6CECB">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txBox="1"/>
            <p:nvPr/>
          </p:nvSpPr>
          <p:spPr>
            <a:xfrm>
              <a:off x="9309280" y="3794860"/>
              <a:ext cx="2501400" cy="3139500"/>
            </a:xfrm>
            <a:prstGeom prst="rect">
              <a:avLst/>
            </a:prstGeom>
            <a:noFill/>
            <a:ln>
              <a:noFill/>
            </a:ln>
          </p:spPr>
          <p:txBody>
            <a:bodyPr spcFirstLastPara="1" wrap="square" lIns="101600" tIns="25400" rIns="50800" bIns="25400" anchor="ctr" anchorCtr="0">
              <a:noAutofit/>
            </a:bodyPr>
            <a:lstStyle/>
            <a:p>
              <a:pPr marL="0" marR="0" lvl="0" indent="0" algn="ctr" rtl="0">
                <a:lnSpc>
                  <a:spcPct val="90000"/>
                </a:lnSpc>
                <a:spcBef>
                  <a:spcPts val="0"/>
                </a:spcBef>
                <a:spcAft>
                  <a:spcPts val="0"/>
                </a:spcAft>
                <a:buClr>
                  <a:schemeClr val="dk2"/>
                </a:buClr>
                <a:buSzPts val="4000"/>
                <a:buFont typeface="Calibri"/>
                <a:buNone/>
              </a:pPr>
              <a:r>
                <a:rPr lang="fr-FR" sz="4000">
                  <a:solidFill>
                    <a:schemeClr val="dk2"/>
                  </a:solidFill>
                  <a:latin typeface="Calibri"/>
                  <a:ea typeface="Calibri"/>
                  <a:cs typeface="Calibri"/>
                  <a:sym typeface="Calibri"/>
                </a:rPr>
                <a:t>District Meeting</a:t>
              </a:r>
              <a:endParaRPr/>
            </a:p>
          </p:txBody>
        </p:sp>
        <p:sp>
          <p:nvSpPr>
            <p:cNvPr id="114" name="Google Shape;114;p8"/>
            <p:cNvSpPr/>
            <p:nvPr/>
          </p:nvSpPr>
          <p:spPr>
            <a:xfrm>
              <a:off x="6743884" y="4081897"/>
              <a:ext cx="2565300" cy="2565300"/>
            </a:xfrm>
            <a:prstGeom prst="ellipse">
              <a:avLst/>
            </a:prstGeom>
            <a:solidFill>
              <a:schemeClr val="accent2"/>
            </a:solidFill>
            <a:ln w="101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txBox="1"/>
            <p:nvPr/>
          </p:nvSpPr>
          <p:spPr>
            <a:xfrm>
              <a:off x="7119578" y="4457591"/>
              <a:ext cx="1814100" cy="18141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fr-FR" sz="4000">
                  <a:solidFill>
                    <a:schemeClr val="lt1"/>
                  </a:solidFill>
                  <a:latin typeface="Calibri"/>
                  <a:ea typeface="Calibri"/>
                  <a:cs typeface="Calibri"/>
                  <a:sym typeface="Calibri"/>
                </a:rPr>
                <a:t>District</a:t>
              </a:r>
              <a:endParaRPr/>
            </a:p>
          </p:txBody>
        </p:sp>
        <p:sp>
          <p:nvSpPr>
            <p:cNvPr id="116" name="Google Shape;116;p8"/>
            <p:cNvSpPr/>
            <p:nvPr/>
          </p:nvSpPr>
          <p:spPr>
            <a:xfrm>
              <a:off x="14760748" y="3122116"/>
              <a:ext cx="5130900" cy="4485000"/>
            </a:xfrm>
            <a:prstGeom prst="rightArrow">
              <a:avLst>
                <a:gd name="adj1" fmla="val 70000"/>
                <a:gd name="adj2" fmla="val 50000"/>
              </a:avLst>
            </a:prstGeom>
            <a:solidFill>
              <a:schemeClr val="accent3">
                <a:alpha val="89800"/>
              </a:schemeClr>
            </a:solidFill>
            <a:ln w="25400" cap="flat" cmpd="sng">
              <a:solidFill>
                <a:srgbClr val="F6CECB">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p:nvPr/>
          </p:nvSpPr>
          <p:spPr>
            <a:xfrm>
              <a:off x="16043447" y="3794860"/>
              <a:ext cx="2501400" cy="3139500"/>
            </a:xfrm>
            <a:prstGeom prst="rect">
              <a:avLst/>
            </a:prstGeom>
            <a:noFill/>
            <a:ln>
              <a:noFill/>
            </a:ln>
          </p:spPr>
          <p:txBody>
            <a:bodyPr spcFirstLastPara="1" wrap="square" lIns="101600" tIns="25400" rIns="50800" bIns="25400" anchor="ctr" anchorCtr="0">
              <a:noAutofit/>
            </a:bodyPr>
            <a:lstStyle/>
            <a:p>
              <a:pPr marL="0" marR="0" lvl="0" indent="0" algn="ctr" rtl="0">
                <a:lnSpc>
                  <a:spcPct val="90000"/>
                </a:lnSpc>
                <a:spcBef>
                  <a:spcPts val="0"/>
                </a:spcBef>
                <a:spcAft>
                  <a:spcPts val="0"/>
                </a:spcAft>
                <a:buClr>
                  <a:schemeClr val="dk2"/>
                </a:buClr>
                <a:buSzPts val="4000"/>
                <a:buFont typeface="Calibri"/>
                <a:buNone/>
              </a:pPr>
              <a:endParaRPr sz="4000">
                <a:solidFill>
                  <a:schemeClr val="dk2"/>
                </a:solidFill>
                <a:latin typeface="Calibri"/>
                <a:ea typeface="Calibri"/>
                <a:cs typeface="Calibri"/>
                <a:sym typeface="Calibri"/>
              </a:endParaRPr>
            </a:p>
          </p:txBody>
        </p:sp>
        <p:sp>
          <p:nvSpPr>
            <p:cNvPr id="118" name="Google Shape;118;p8"/>
            <p:cNvSpPr/>
            <p:nvPr/>
          </p:nvSpPr>
          <p:spPr>
            <a:xfrm>
              <a:off x="13478050" y="4081897"/>
              <a:ext cx="2565300" cy="2565300"/>
            </a:xfrm>
            <a:prstGeom prst="ellipse">
              <a:avLst/>
            </a:prstGeom>
            <a:solidFill>
              <a:schemeClr val="accent3"/>
            </a:solidFill>
            <a:ln w="101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txBox="1"/>
            <p:nvPr/>
          </p:nvSpPr>
          <p:spPr>
            <a:xfrm>
              <a:off x="13853744" y="4457591"/>
              <a:ext cx="1814100" cy="18141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fr-FR" sz="4000">
                  <a:solidFill>
                    <a:schemeClr val="lt1"/>
                  </a:solidFill>
                  <a:latin typeface="Calibri"/>
                  <a:ea typeface="Calibri"/>
                  <a:cs typeface="Calibri"/>
                  <a:sym typeface="Calibri"/>
                </a:rPr>
                <a:t>Group</a:t>
              </a:r>
              <a:endParaRPr/>
            </a:p>
          </p:txBody>
        </p:sp>
      </p:grpSp>
      <p:sp>
        <p:nvSpPr>
          <p:cNvPr id="120" name="Google Shape;120;p8"/>
          <p:cNvSpPr txBox="1"/>
          <p:nvPr/>
        </p:nvSpPr>
        <p:spPr>
          <a:xfrm>
            <a:off x="3409636" y="5394151"/>
            <a:ext cx="2427600" cy="2526600"/>
          </a:xfrm>
          <a:prstGeom prst="rect">
            <a:avLst/>
          </a:prstGeom>
          <a:noFill/>
          <a:ln>
            <a:noFill/>
          </a:ln>
        </p:spPr>
        <p:txBody>
          <a:bodyPr spcFirstLastPara="1" wrap="square" lIns="76200" tIns="19050" rIns="38100" bIns="19050" anchor="ctr" anchorCtr="0">
            <a:noAutofit/>
          </a:bodyPr>
          <a:lstStyle/>
          <a:p>
            <a:pPr marL="285750" marR="0" lvl="1" indent="-285750" algn="l" rtl="0">
              <a:lnSpc>
                <a:spcPct val="90000"/>
              </a:lnSpc>
              <a:spcBef>
                <a:spcPts val="450"/>
              </a:spcBef>
              <a:spcAft>
                <a:spcPts val="0"/>
              </a:spcAft>
              <a:buClr>
                <a:schemeClr val="dk2"/>
              </a:buClr>
              <a:buSzPts val="3000"/>
              <a:buFont typeface="Calibri"/>
              <a:buChar char="•"/>
            </a:pPr>
            <a:r>
              <a:rPr lang="fr-FR" sz="3000" b="0" i="0" u="none" strike="noStrike" cap="none" dirty="0">
                <a:solidFill>
                  <a:schemeClr val="dk2"/>
                </a:solidFill>
                <a:latin typeface="Calibri"/>
                <a:ea typeface="Calibri"/>
                <a:cs typeface="Calibri"/>
                <a:sym typeface="Calibri"/>
              </a:rPr>
              <a:t>Group Conscience</a:t>
            </a:r>
            <a:endParaRPr lang="fr-FR" dirty="0"/>
          </a:p>
          <a:p>
            <a:pPr marL="285750" marR="0" lvl="1" indent="-285750" algn="l" rtl="0">
              <a:lnSpc>
                <a:spcPct val="90000"/>
              </a:lnSpc>
              <a:spcBef>
                <a:spcPts val="0"/>
              </a:spcBef>
              <a:spcAft>
                <a:spcPts val="0"/>
              </a:spcAft>
              <a:buClr>
                <a:schemeClr val="dk2"/>
              </a:buClr>
              <a:buSzPts val="3000"/>
              <a:buFont typeface="Calibri"/>
              <a:buChar char="•"/>
            </a:pPr>
            <a:r>
              <a:rPr lang="fr-FR" sz="3000" b="0" i="0" u="none" strike="noStrike" cap="none" dirty="0">
                <a:solidFill>
                  <a:schemeClr val="dk2"/>
                </a:solidFill>
                <a:latin typeface="Calibri"/>
                <a:ea typeface="Calibri"/>
                <a:cs typeface="Calibri"/>
                <a:sym typeface="Calibri"/>
              </a:rPr>
              <a:t>Reports</a:t>
            </a:r>
            <a:endParaRPr dirty="0"/>
          </a:p>
          <a:p>
            <a:pPr marL="285750" marR="0" lvl="1" indent="-285750" algn="l" rtl="0">
              <a:lnSpc>
                <a:spcPct val="90000"/>
              </a:lnSpc>
              <a:spcBef>
                <a:spcPts val="450"/>
              </a:spcBef>
              <a:spcAft>
                <a:spcPts val="0"/>
              </a:spcAft>
              <a:buClr>
                <a:schemeClr val="dk2"/>
              </a:buClr>
              <a:buSzPts val="3000"/>
              <a:buFont typeface="Calibri"/>
              <a:buChar char="•"/>
            </a:pPr>
            <a:r>
              <a:rPr lang="fr-FR" sz="3000" b="0" i="0" u="none" strike="noStrike" cap="none" dirty="0">
                <a:solidFill>
                  <a:schemeClr val="dk2"/>
                </a:solidFill>
                <a:latin typeface="Calibri"/>
                <a:ea typeface="Calibri"/>
                <a:cs typeface="Calibri"/>
                <a:sym typeface="Calibri"/>
              </a:rPr>
              <a:t>12 Traditions</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p:nvPr/>
        </p:nvSpPr>
        <p:spPr>
          <a:xfrm>
            <a:off x="1535611" y="692142"/>
            <a:ext cx="123731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WHAT do I report?</a:t>
            </a:r>
            <a:endParaRPr/>
          </a:p>
        </p:txBody>
      </p:sp>
      <p:sp>
        <p:nvSpPr>
          <p:cNvPr id="126" name="Google Shape;126;p9"/>
          <p:cNvSpPr/>
          <p:nvPr/>
        </p:nvSpPr>
        <p:spPr>
          <a:xfrm>
            <a:off x="0" y="11021823"/>
            <a:ext cx="24385500" cy="2695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127" name="Google Shape;127;p9"/>
          <p:cNvSpPr/>
          <p:nvPr/>
        </p:nvSpPr>
        <p:spPr>
          <a:xfrm>
            <a:off x="829025" y="11695675"/>
            <a:ext cx="10469700" cy="1248600"/>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fr-FR" sz="4400" b="1">
                <a:solidFill>
                  <a:schemeClr val="dk2"/>
                </a:solidFill>
                <a:latin typeface="Calibri"/>
                <a:ea typeface="Calibri"/>
                <a:cs typeface="Calibri"/>
                <a:sym typeface="Calibri"/>
              </a:rPr>
              <a:t>At your </a:t>
            </a:r>
            <a:r>
              <a:rPr lang="fr-FR" sz="4400" b="1">
                <a:solidFill>
                  <a:schemeClr val="accent6"/>
                </a:solidFill>
                <a:latin typeface="Calibri"/>
                <a:ea typeface="Calibri"/>
                <a:cs typeface="Calibri"/>
                <a:sym typeface="Calibri"/>
              </a:rPr>
              <a:t>homegroup business meeting</a:t>
            </a:r>
            <a:r>
              <a:rPr lang="fr-FR" sz="4400" b="1">
                <a:solidFill>
                  <a:schemeClr val="dk2"/>
                </a:solidFill>
                <a:latin typeface="Calibri"/>
                <a:ea typeface="Calibri"/>
                <a:cs typeface="Calibri"/>
                <a:sym typeface="Calibri"/>
              </a:rPr>
              <a:t>, a district report may look something like this</a:t>
            </a:r>
            <a:endParaRPr/>
          </a:p>
        </p:txBody>
      </p:sp>
      <p:sp>
        <p:nvSpPr>
          <p:cNvPr id="128" name="Google Shape;128;p9"/>
          <p:cNvSpPr/>
          <p:nvPr/>
        </p:nvSpPr>
        <p:spPr>
          <a:xfrm>
            <a:off x="4369459" y="10243170"/>
            <a:ext cx="3240300" cy="1584300"/>
          </a:xfrm>
          <a:prstGeom prst="triangl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129" name="Google Shape;129;p9"/>
          <p:cNvSpPr/>
          <p:nvPr/>
        </p:nvSpPr>
        <p:spPr>
          <a:xfrm>
            <a:off x="10473802" y="2740051"/>
            <a:ext cx="3663208" cy="1814486"/>
          </a:xfrm>
          <a:prstGeom prst="homePlat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130" name="Google Shape;130;p9"/>
          <p:cNvSpPr/>
          <p:nvPr/>
        </p:nvSpPr>
        <p:spPr>
          <a:xfrm rot="10800000">
            <a:off x="9456490" y="2740052"/>
            <a:ext cx="3663208" cy="1814486"/>
          </a:xfrm>
          <a:prstGeom prst="homePlat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131" name="Google Shape;131;p9"/>
          <p:cNvSpPr txBox="1"/>
          <p:nvPr/>
        </p:nvSpPr>
        <p:spPr>
          <a:xfrm>
            <a:off x="10024736" y="3057763"/>
            <a:ext cx="34563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4347"/>
              </a:lnSpc>
              <a:spcBef>
                <a:spcPts val="0"/>
              </a:spcBef>
              <a:spcAft>
                <a:spcPts val="0"/>
              </a:spcAft>
              <a:buNone/>
            </a:pPr>
            <a:r>
              <a:rPr lang="fr-FR" sz="2300">
                <a:solidFill>
                  <a:schemeClr val="dk2"/>
                </a:solidFill>
                <a:latin typeface="Calibri"/>
                <a:ea typeface="Calibri"/>
                <a:cs typeface="Calibri"/>
                <a:sym typeface="Calibri"/>
              </a:rPr>
              <a:t>Please note that these are</a:t>
            </a:r>
            <a:br>
              <a:rPr lang="fr-FR" sz="2300">
                <a:solidFill>
                  <a:schemeClr val="dk2"/>
                </a:solidFill>
                <a:latin typeface="Calibri"/>
                <a:ea typeface="Calibri"/>
                <a:cs typeface="Calibri"/>
                <a:sym typeface="Calibri"/>
              </a:rPr>
            </a:br>
            <a:r>
              <a:rPr lang="fr-FR" sz="2300">
                <a:solidFill>
                  <a:schemeClr val="dk2"/>
                </a:solidFill>
                <a:latin typeface="Calibri"/>
                <a:ea typeface="Calibri"/>
                <a:cs typeface="Calibri"/>
                <a:sym typeface="Calibri"/>
              </a:rPr>
              <a:t>just samples; your reports may be </a:t>
            </a:r>
            <a:r>
              <a:rPr lang="fr-FR" sz="2300" u="sng">
                <a:solidFill>
                  <a:schemeClr val="accent6"/>
                </a:solidFill>
                <a:latin typeface="Calibri"/>
                <a:ea typeface="Calibri"/>
                <a:cs typeface="Calibri"/>
                <a:sym typeface="Calibri"/>
              </a:rPr>
              <a:t>very</a:t>
            </a:r>
            <a:r>
              <a:rPr lang="fr-FR" sz="2300">
                <a:solidFill>
                  <a:schemeClr val="dk2"/>
                </a:solidFill>
                <a:latin typeface="Calibri"/>
                <a:ea typeface="Calibri"/>
                <a:cs typeface="Calibri"/>
                <a:sym typeface="Calibri"/>
              </a:rPr>
              <a:t> different.</a:t>
            </a:r>
            <a:endParaRPr/>
          </a:p>
        </p:txBody>
      </p:sp>
      <p:cxnSp>
        <p:nvCxnSpPr>
          <p:cNvPr id="132" name="Google Shape;132;p9"/>
          <p:cNvCxnSpPr/>
          <p:nvPr/>
        </p:nvCxnSpPr>
        <p:spPr>
          <a:xfrm>
            <a:off x="12192794" y="10963250"/>
            <a:ext cx="0" cy="2754300"/>
          </a:xfrm>
          <a:prstGeom prst="straightConnector1">
            <a:avLst/>
          </a:prstGeom>
          <a:noFill/>
          <a:ln w="76200" cap="flat" cmpd="sng">
            <a:solidFill>
              <a:schemeClr val="lt1"/>
            </a:solidFill>
            <a:prstDash val="solid"/>
            <a:round/>
            <a:headEnd type="none" w="sm" len="sm"/>
            <a:tailEnd type="none" w="sm" len="sm"/>
          </a:ln>
        </p:spPr>
      </p:cxnSp>
      <p:sp>
        <p:nvSpPr>
          <p:cNvPr id="133" name="Google Shape;133;p9"/>
          <p:cNvSpPr txBox="1"/>
          <p:nvPr/>
        </p:nvSpPr>
        <p:spPr>
          <a:xfrm>
            <a:off x="1213625" y="2229250"/>
            <a:ext cx="7008300" cy="7465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FR" sz="3400" b="1">
                <a:solidFill>
                  <a:schemeClr val="dk1"/>
                </a:solidFill>
                <a:latin typeface="Calibri"/>
                <a:ea typeface="Calibri"/>
                <a:cs typeface="Calibri"/>
                <a:sym typeface="Calibri"/>
              </a:rPr>
              <a:t>SAMPLE GSR District Meeting Report:</a:t>
            </a:r>
            <a:endParaRPr sz="3400" b="1">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fr-FR" sz="3200">
                <a:latin typeface="Calibri"/>
                <a:ea typeface="Calibri"/>
                <a:cs typeface="Calibri"/>
                <a:sym typeface="Calibri"/>
              </a:rPr>
              <a:t>Tom D elected as DCM </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fr-FR" sz="3200">
                <a:latin typeface="Calibri"/>
                <a:ea typeface="Calibri"/>
                <a:cs typeface="Calibri"/>
                <a:sym typeface="Calibri"/>
              </a:rPr>
              <a:t>Group contributions are down </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fr-FR" sz="3200">
                <a:latin typeface="Calibri"/>
                <a:ea typeface="Calibri"/>
                <a:cs typeface="Calibri"/>
                <a:sym typeface="Calibri"/>
              </a:rPr>
              <a:t>Treasury had $400 in income and $300 in expenses </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fr-FR" sz="3200">
                <a:latin typeface="Calibri"/>
                <a:ea typeface="Calibri"/>
                <a:cs typeface="Calibri"/>
                <a:sym typeface="Calibri"/>
              </a:rPr>
              <a:t>District Alcothon will be held December 31st and needs volunteers .Email DCM to sign up. </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fr-FR" sz="3200">
                <a:latin typeface="Calibri"/>
                <a:ea typeface="Calibri"/>
                <a:cs typeface="Calibri"/>
                <a:sym typeface="Calibri"/>
              </a:rPr>
              <a:t>Prison meeting started back up </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fr-FR" sz="3200">
                <a:latin typeface="Calibri"/>
                <a:ea typeface="Calibri"/>
                <a:cs typeface="Calibri"/>
                <a:sym typeface="Calibri"/>
              </a:rPr>
              <a:t>TFC is taking meetings into Memorial Hospital and needs groups to cover slots.</a:t>
            </a:r>
            <a:endParaRPr sz="3200">
              <a:latin typeface="Calibri"/>
              <a:ea typeface="Calibri"/>
              <a:cs typeface="Calibri"/>
              <a:sym typeface="Calibri"/>
            </a:endParaRPr>
          </a:p>
          <a:p>
            <a:pPr marL="0" lvl="0" indent="0" algn="l" rtl="0">
              <a:spcBef>
                <a:spcPts val="0"/>
              </a:spcBef>
              <a:spcAft>
                <a:spcPts val="0"/>
              </a:spcAft>
              <a:buNone/>
            </a:pPr>
            <a:endParaRPr sz="31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p:txBody>
      </p:sp>
      <p:sp>
        <p:nvSpPr>
          <p:cNvPr id="134" name="Google Shape;134;p9"/>
          <p:cNvSpPr/>
          <p:nvPr/>
        </p:nvSpPr>
        <p:spPr>
          <a:xfrm>
            <a:off x="12751800" y="11745400"/>
            <a:ext cx="10683600" cy="1248600"/>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fr-FR" sz="4400" b="1">
                <a:solidFill>
                  <a:schemeClr val="dk2"/>
                </a:solidFill>
                <a:latin typeface="Calibri"/>
                <a:ea typeface="Calibri"/>
                <a:cs typeface="Calibri"/>
                <a:sym typeface="Calibri"/>
              </a:rPr>
              <a:t>At your </a:t>
            </a:r>
            <a:r>
              <a:rPr lang="fr-FR" sz="4400" b="1">
                <a:solidFill>
                  <a:schemeClr val="accent6"/>
                </a:solidFill>
                <a:latin typeface="Calibri"/>
                <a:ea typeface="Calibri"/>
                <a:cs typeface="Calibri"/>
                <a:sym typeface="Calibri"/>
              </a:rPr>
              <a:t>homegroup business meeting</a:t>
            </a:r>
            <a:r>
              <a:rPr lang="fr-FR" sz="4400" b="1">
                <a:solidFill>
                  <a:schemeClr val="dk2"/>
                </a:solidFill>
                <a:latin typeface="Calibri"/>
                <a:ea typeface="Calibri"/>
                <a:cs typeface="Calibri"/>
                <a:sym typeface="Calibri"/>
              </a:rPr>
              <a:t>, an Area Assembly report may look something like this</a:t>
            </a:r>
            <a:endParaRPr/>
          </a:p>
        </p:txBody>
      </p:sp>
      <p:sp>
        <p:nvSpPr>
          <p:cNvPr id="135" name="Google Shape;135;p9"/>
          <p:cNvSpPr txBox="1"/>
          <p:nvPr/>
        </p:nvSpPr>
        <p:spPr>
          <a:xfrm>
            <a:off x="14984725" y="1613650"/>
            <a:ext cx="7307400" cy="8373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3600" b="1">
                <a:latin typeface="Calibri"/>
                <a:ea typeface="Calibri"/>
                <a:cs typeface="Calibri"/>
                <a:sym typeface="Calibri"/>
              </a:rPr>
              <a:t>SAMPLE GSR Area Assembly Report:</a:t>
            </a:r>
            <a:endParaRPr sz="3600" b="1">
              <a:latin typeface="Calibri"/>
              <a:ea typeface="Calibri"/>
              <a:cs typeface="Calibri"/>
              <a:sym typeface="Calibri"/>
            </a:endParaRPr>
          </a:p>
          <a:p>
            <a:pPr marL="0" lvl="0" indent="0" algn="l" rtl="0">
              <a:spcBef>
                <a:spcPts val="0"/>
              </a:spcBef>
              <a:spcAft>
                <a:spcPts val="0"/>
              </a:spcAft>
              <a:buNone/>
            </a:pP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fr-FR" sz="3100">
                <a:latin typeface="Calibri"/>
                <a:ea typeface="Calibri"/>
                <a:cs typeface="Calibri"/>
                <a:sym typeface="Calibri"/>
              </a:rPr>
              <a:t>Election results: Veronica M as Delegate, Jennifer P. as Chair, etc.)</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fr-FR" sz="3100">
                <a:latin typeface="Calibri"/>
                <a:ea typeface="Calibri"/>
                <a:cs typeface="Calibri"/>
                <a:sym typeface="Calibri"/>
              </a:rPr>
              <a:t>Overview of treasurer report. Area has a surplus and needs ideas from Groups and Districts on how to spend. Email treasurer with ideas. </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fr-FR" sz="3100">
                <a:latin typeface="Calibri"/>
                <a:ea typeface="Calibri"/>
                <a:cs typeface="Calibri"/>
                <a:sym typeface="Calibri"/>
              </a:rPr>
              <a:t>Pre-conferences will be held in  March and April. The Central precon will be hosted by District 18 on March 15th. There will be a Zoom option as well. </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fr-FR" sz="3100">
                <a:latin typeface="Calibri"/>
                <a:ea typeface="Calibri"/>
                <a:cs typeface="Calibri"/>
                <a:sym typeface="Calibri"/>
              </a:rPr>
              <a:t>Grapevine has a new podcast and is developing a new app. </a:t>
            </a:r>
            <a:endParaRPr sz="3100">
              <a:latin typeface="Calibri"/>
              <a:ea typeface="Calibri"/>
              <a:cs typeface="Calibri"/>
              <a:sym typeface="Calibri"/>
            </a:endParaRPr>
          </a:p>
          <a:p>
            <a:pPr marL="457200" lvl="0" indent="-425450" algn="l" rtl="0">
              <a:spcBef>
                <a:spcPts val="0"/>
              </a:spcBef>
              <a:spcAft>
                <a:spcPts val="0"/>
              </a:spcAft>
              <a:buSzPts val="3100"/>
              <a:buFont typeface="Calibri"/>
              <a:buChar char="-"/>
            </a:pPr>
            <a:r>
              <a:rPr lang="fr-FR" sz="3100">
                <a:latin typeface="Calibri"/>
                <a:ea typeface="Calibri"/>
                <a:cs typeface="Calibri"/>
                <a:sym typeface="Calibri"/>
              </a:rPr>
              <a:t>Next Assembly will be held June 16-17 in Raleigh. Group will need to approve covering the expenses for GSR to attend. </a:t>
            </a:r>
            <a:endParaRPr sz="24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p:nvPr/>
        </p:nvSpPr>
        <p:spPr>
          <a:xfrm>
            <a:off x="1535610" y="692142"/>
            <a:ext cx="1812975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Who’s does what </a:t>
            </a:r>
            <a:br>
              <a:rPr lang="fr-FR" sz="8000" b="1">
                <a:solidFill>
                  <a:schemeClr val="accent3"/>
                </a:solidFill>
                <a:latin typeface="Roboto"/>
                <a:ea typeface="Roboto"/>
                <a:cs typeface="Roboto"/>
                <a:sym typeface="Roboto"/>
              </a:rPr>
            </a:br>
            <a:r>
              <a:rPr lang="fr-FR" sz="4800">
                <a:solidFill>
                  <a:schemeClr val="dk2"/>
                </a:solidFill>
                <a:latin typeface="Calibri"/>
                <a:ea typeface="Calibri"/>
                <a:cs typeface="Calibri"/>
                <a:sym typeface="Calibri"/>
              </a:rPr>
              <a:t>at an AA group:</a:t>
            </a:r>
            <a:endParaRPr sz="5400" b="1">
              <a:solidFill>
                <a:schemeClr val="dk2"/>
              </a:solidFill>
              <a:latin typeface="Arial"/>
              <a:ea typeface="Arial"/>
              <a:cs typeface="Arial"/>
              <a:sym typeface="Arial"/>
            </a:endParaRPr>
          </a:p>
        </p:txBody>
      </p:sp>
      <p:sp>
        <p:nvSpPr>
          <p:cNvPr id="141" name="Google Shape;141;p10"/>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6</a:t>
            </a:fld>
            <a:endParaRPr/>
          </a:p>
        </p:txBody>
      </p:sp>
      <p:graphicFrame>
        <p:nvGraphicFramePr>
          <p:cNvPr id="142" name="Google Shape;142;p10"/>
          <p:cNvGraphicFramePr/>
          <p:nvPr>
            <p:extLst>
              <p:ext uri="{D42A27DB-BD31-4B8C-83A1-F6EECF244321}">
                <p14:modId xmlns:p14="http://schemas.microsoft.com/office/powerpoint/2010/main" val="558007095"/>
              </p:ext>
            </p:extLst>
          </p:nvPr>
        </p:nvGraphicFramePr>
        <p:xfrm>
          <a:off x="1535610" y="2726785"/>
          <a:ext cx="21846700" cy="9640425"/>
        </p:xfrm>
        <a:graphic>
          <a:graphicData uri="http://schemas.openxmlformats.org/drawingml/2006/table">
            <a:tbl>
              <a:tblPr firstRow="1" bandCol="1">
                <a:noFill/>
                <a:tableStyleId>{149693FC-1363-43E9-9C6D-37C2C1BDBD34}</a:tableStyleId>
              </a:tblPr>
              <a:tblGrid>
                <a:gridCol w="10657175">
                  <a:extLst>
                    <a:ext uri="{9D8B030D-6E8A-4147-A177-3AD203B41FA5}">
                      <a16:colId xmlns:a16="http://schemas.microsoft.com/office/drawing/2014/main" val="20000"/>
                    </a:ext>
                  </a:extLst>
                </a:gridCol>
                <a:gridCol w="3888425">
                  <a:extLst>
                    <a:ext uri="{9D8B030D-6E8A-4147-A177-3AD203B41FA5}">
                      <a16:colId xmlns:a16="http://schemas.microsoft.com/office/drawing/2014/main" val="20001"/>
                    </a:ext>
                  </a:extLst>
                </a:gridCol>
                <a:gridCol w="3672400">
                  <a:extLst>
                    <a:ext uri="{9D8B030D-6E8A-4147-A177-3AD203B41FA5}">
                      <a16:colId xmlns:a16="http://schemas.microsoft.com/office/drawing/2014/main" val="20002"/>
                    </a:ext>
                  </a:extLst>
                </a:gridCol>
                <a:gridCol w="3628700">
                  <a:extLst>
                    <a:ext uri="{9D8B030D-6E8A-4147-A177-3AD203B41FA5}">
                      <a16:colId xmlns:a16="http://schemas.microsoft.com/office/drawing/2014/main" val="20003"/>
                    </a:ext>
                  </a:extLst>
                </a:gridCol>
              </a:tblGrid>
              <a:tr h="1410825">
                <a:tc>
                  <a:txBody>
                    <a:bodyPr/>
                    <a:lstStyle/>
                    <a:p>
                      <a:pPr marL="0" marR="0" lvl="0" indent="0" algn="l" rtl="0">
                        <a:spcBef>
                          <a:spcPts val="0"/>
                        </a:spcBef>
                        <a:spcAft>
                          <a:spcPts val="0"/>
                        </a:spcAft>
                        <a:buNone/>
                      </a:pPr>
                      <a:endParaRPr sz="2500" dirty="0"/>
                    </a:p>
                  </a:txBody>
                  <a:tcPr marL="70375" marR="70375" marT="35175" marB="351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0">
                          <a:latin typeface="Roboto"/>
                          <a:ea typeface="Roboto"/>
                          <a:cs typeface="Roboto"/>
                          <a:sym typeface="Roboto"/>
                        </a:rPr>
                        <a:t>General Service Representative</a:t>
                      </a:r>
                      <a:endParaRPr sz="2400">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solidFill>
                      <a:schemeClr val="accent1"/>
                    </a:solidFill>
                  </a:tcPr>
                </a:tc>
                <a:tc>
                  <a:txBody>
                    <a:bodyPr/>
                    <a:lstStyle/>
                    <a:p>
                      <a:pPr marL="0" marR="0" lvl="0" indent="0" algn="ctr" rtl="0">
                        <a:spcBef>
                          <a:spcPts val="0"/>
                        </a:spcBef>
                        <a:spcAft>
                          <a:spcPts val="0"/>
                        </a:spcAft>
                        <a:buNone/>
                      </a:pPr>
                      <a:r>
                        <a:rPr lang="fr-FR" sz="2400" b="0">
                          <a:latin typeface="Roboto"/>
                          <a:ea typeface="Roboto"/>
                          <a:cs typeface="Roboto"/>
                          <a:sym typeface="Roboto"/>
                        </a:rPr>
                        <a:t>Intergroup </a:t>
                      </a:r>
                      <a:br>
                        <a:rPr lang="fr-FR" sz="2400" b="0">
                          <a:latin typeface="Roboto"/>
                          <a:ea typeface="Roboto"/>
                          <a:cs typeface="Roboto"/>
                          <a:sym typeface="Roboto"/>
                        </a:rPr>
                      </a:br>
                      <a:r>
                        <a:rPr lang="fr-FR" sz="2400" b="0">
                          <a:latin typeface="Roboto"/>
                          <a:ea typeface="Roboto"/>
                          <a:cs typeface="Roboto"/>
                          <a:sym typeface="Roboto"/>
                        </a:rPr>
                        <a:t>Representative</a:t>
                      </a:r>
                      <a:endParaRPr sz="2400">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r>
                        <a:rPr lang="fr-FR" sz="2400" b="0">
                          <a:latin typeface="Roboto"/>
                          <a:ea typeface="Roboto"/>
                          <a:cs typeface="Roboto"/>
                          <a:sym typeface="Roboto"/>
                        </a:rPr>
                        <a:t>Meeting or Group</a:t>
                      </a:r>
                      <a:br>
                        <a:rPr lang="fr-FR" sz="2400" b="0">
                          <a:latin typeface="Roboto"/>
                          <a:ea typeface="Roboto"/>
                          <a:cs typeface="Roboto"/>
                          <a:sym typeface="Roboto"/>
                        </a:rPr>
                      </a:br>
                      <a:r>
                        <a:rPr lang="fr-FR" sz="2400" b="0">
                          <a:latin typeface="Roboto"/>
                          <a:ea typeface="Roboto"/>
                          <a:cs typeface="Roboto"/>
                          <a:sym typeface="Roboto"/>
                        </a:rPr>
                        <a:t>Chairperson</a:t>
                      </a:r>
                      <a:endParaRPr sz="2400"/>
                    </a:p>
                  </a:txBody>
                  <a:tcPr marL="70375" marR="70375" marT="35175" marB="35175" anchor="ctr">
                    <a:solidFill>
                      <a:schemeClr val="accent3"/>
                    </a:solidFill>
                  </a:tcPr>
                </a:tc>
                <a:extLst>
                  <a:ext uri="{0D108BD9-81ED-4DB2-BD59-A6C34878D82A}">
                    <a16:rowId xmlns:a16="http://schemas.microsoft.com/office/drawing/2014/main" val="10000"/>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Registers group (and GSR) with GSO.</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1"/>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Helps group adhere to 12 traditions.</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2"/>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Helps treasurer develop 7th tradition contribution plan.</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3"/>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Gives group report at district meetings and area assemblies.</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3200"/>
                        <a:buFont typeface="Calibri"/>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lnSpc>
                          <a:spcPct val="100000"/>
                        </a:lnSpc>
                        <a:spcBef>
                          <a:spcPts val="0"/>
                        </a:spcBef>
                        <a:spcAft>
                          <a:spcPts val="0"/>
                        </a:spcAft>
                        <a:buClr>
                          <a:schemeClr val="dk1"/>
                        </a:buClr>
                        <a:buSzPts val="3200"/>
                        <a:buFont typeface="Calibri"/>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4"/>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Brings back issues from district and area for group to vote on. </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5"/>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Helps group achieve informed group conscience.</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6"/>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Reports back to district and area.</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7"/>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Shares GSO information, including Box 4-5-9, with group.  </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8"/>
                  </a:ext>
                </a:extLst>
              </a:tr>
              <a:tr h="914400">
                <a:tc>
                  <a:txBody>
                    <a:bodyPr/>
                    <a:lstStyle/>
                    <a:p>
                      <a:pPr marL="265113" marR="0" lvl="0" indent="0" algn="l" rtl="0">
                        <a:lnSpc>
                          <a:spcPct val="100000"/>
                        </a:lnSpc>
                        <a:spcBef>
                          <a:spcPts val="0"/>
                        </a:spcBef>
                        <a:spcAft>
                          <a:spcPts val="0"/>
                        </a:spcAft>
                        <a:buClr>
                          <a:schemeClr val="dk2"/>
                        </a:buClr>
                        <a:buSzPts val="2800"/>
                        <a:buFont typeface="Calibri"/>
                        <a:buNone/>
                      </a:pPr>
                      <a:r>
                        <a:rPr lang="fr-FR" sz="2800">
                          <a:solidFill>
                            <a:schemeClr val="dk2"/>
                          </a:solidFill>
                          <a:latin typeface="Calibri"/>
                          <a:ea typeface="Calibri"/>
                          <a:cs typeface="Calibri"/>
                          <a:sym typeface="Calibri"/>
                        </a:rPr>
                        <a:t>Is familiar with AA’s 12 concepts and additional literature.</a:t>
                      </a:r>
                      <a:endParaRPr/>
                    </a:p>
                  </a:txBody>
                  <a:tcPr marL="70375" marR="70375" marT="35175" marB="351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lnL w="9525" cap="flat" cmpd="sng">
                      <a:solidFill>
                        <a:srgbClr val="000000">
                          <a:alpha val="0"/>
                        </a:srgbClr>
                      </a:solidFill>
                      <a:prstDash val="solid"/>
                      <a:round/>
                      <a:headEnd type="none" w="sm" len="sm"/>
                      <a:tailEnd type="none" w="sm" len="sm"/>
                    </a:lnL>
                  </a:tcPr>
                </a:tc>
                <a:tc>
                  <a:txBody>
                    <a:bodyPr/>
                    <a:lstStyle/>
                    <a:p>
                      <a:pPr marL="0" marR="0" lvl="0" indent="0" algn="ctr" rtl="0">
                        <a:spcBef>
                          <a:spcPts val="0"/>
                        </a:spcBef>
                        <a:spcAft>
                          <a:spcPts val="0"/>
                        </a:spcAft>
                        <a:buNone/>
                      </a:pPr>
                      <a:endParaRPr sz="3200" b="0">
                        <a:solidFill>
                          <a:schemeClr val="dk2"/>
                        </a:solidFill>
                        <a:latin typeface="Roboto"/>
                        <a:ea typeface="Roboto"/>
                        <a:cs typeface="Roboto"/>
                        <a:sym typeface="Roboto"/>
                      </a:endParaRPr>
                    </a:p>
                  </a:txBody>
                  <a:tcPr marL="70375" marR="70375" marT="35175" marB="35175" anchor="ctr"/>
                </a:tc>
                <a:tc>
                  <a:txBody>
                    <a:bodyPr/>
                    <a:lstStyle/>
                    <a:p>
                      <a:pPr marL="0" marR="0" lvl="0" indent="0" algn="ctr" rtl="0">
                        <a:spcBef>
                          <a:spcPts val="0"/>
                        </a:spcBef>
                        <a:spcAft>
                          <a:spcPts val="0"/>
                        </a:spcAft>
                        <a:buNone/>
                      </a:pPr>
                      <a:endParaRPr sz="3200" b="0" dirty="0">
                        <a:solidFill>
                          <a:schemeClr val="dk2"/>
                        </a:solidFill>
                        <a:latin typeface="Roboto"/>
                        <a:ea typeface="Roboto"/>
                        <a:cs typeface="Roboto"/>
                        <a:sym typeface="Roboto"/>
                      </a:endParaRPr>
                    </a:p>
                  </a:txBody>
                  <a:tcPr marL="70375" marR="70375" marT="35175" marB="35175" anchor="ctr"/>
                </a:tc>
                <a:extLst>
                  <a:ext uri="{0D108BD9-81ED-4DB2-BD59-A6C34878D82A}">
                    <a16:rowId xmlns:a16="http://schemas.microsoft.com/office/drawing/2014/main" val="10009"/>
                  </a:ext>
                </a:extLst>
              </a:tr>
            </a:tbl>
          </a:graphicData>
        </a:graphic>
      </p:graphicFrame>
      <p:sp>
        <p:nvSpPr>
          <p:cNvPr id="143" name="Google Shape;143;p10"/>
          <p:cNvSpPr/>
          <p:nvPr/>
        </p:nvSpPr>
        <p:spPr>
          <a:xfrm>
            <a:off x="13477252" y="4122490"/>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44" name="Google Shape;144;p10"/>
          <p:cNvSpPr/>
          <p:nvPr/>
        </p:nvSpPr>
        <p:spPr>
          <a:xfrm>
            <a:off x="17436803" y="4155322"/>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45" name="Google Shape;145;p10"/>
          <p:cNvSpPr/>
          <p:nvPr/>
        </p:nvSpPr>
        <p:spPr>
          <a:xfrm>
            <a:off x="13477252" y="5036828"/>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46" name="Google Shape;146;p10"/>
          <p:cNvSpPr/>
          <p:nvPr/>
        </p:nvSpPr>
        <p:spPr>
          <a:xfrm>
            <a:off x="13477252" y="5951166"/>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47" name="Google Shape;147;p10"/>
          <p:cNvSpPr/>
          <p:nvPr/>
        </p:nvSpPr>
        <p:spPr>
          <a:xfrm>
            <a:off x="13477252" y="6865504"/>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48" name="Google Shape;148;p10"/>
          <p:cNvSpPr/>
          <p:nvPr/>
        </p:nvSpPr>
        <p:spPr>
          <a:xfrm>
            <a:off x="13477252" y="7779842"/>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49" name="Google Shape;149;p10"/>
          <p:cNvSpPr/>
          <p:nvPr/>
        </p:nvSpPr>
        <p:spPr>
          <a:xfrm>
            <a:off x="13477252" y="8694180"/>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0" name="Google Shape;150;p10"/>
          <p:cNvSpPr/>
          <p:nvPr/>
        </p:nvSpPr>
        <p:spPr>
          <a:xfrm>
            <a:off x="13477252" y="9608518"/>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1" name="Google Shape;151;p10"/>
          <p:cNvSpPr/>
          <p:nvPr/>
        </p:nvSpPr>
        <p:spPr>
          <a:xfrm>
            <a:off x="13477252" y="10522856"/>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2" name="Google Shape;152;p10"/>
          <p:cNvSpPr/>
          <p:nvPr/>
        </p:nvSpPr>
        <p:spPr>
          <a:xfrm>
            <a:off x="13477252" y="11437194"/>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3" name="Google Shape;153;p10"/>
          <p:cNvSpPr/>
          <p:nvPr/>
        </p:nvSpPr>
        <p:spPr>
          <a:xfrm>
            <a:off x="17377370" y="5070890"/>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4" name="Google Shape;154;p10"/>
          <p:cNvSpPr/>
          <p:nvPr/>
        </p:nvSpPr>
        <p:spPr>
          <a:xfrm>
            <a:off x="17377370" y="8747831"/>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5" name="Google Shape;155;p10"/>
          <p:cNvSpPr/>
          <p:nvPr/>
        </p:nvSpPr>
        <p:spPr>
          <a:xfrm>
            <a:off x="17377370" y="11509202"/>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6" name="Google Shape;156;p10"/>
          <p:cNvSpPr/>
          <p:nvPr/>
        </p:nvSpPr>
        <p:spPr>
          <a:xfrm>
            <a:off x="17436803" y="6001127"/>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7" name="Google Shape;157;p10"/>
          <p:cNvSpPr/>
          <p:nvPr/>
        </p:nvSpPr>
        <p:spPr>
          <a:xfrm>
            <a:off x="17436803" y="6916695"/>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8" name="Google Shape;158;p10"/>
          <p:cNvSpPr/>
          <p:nvPr/>
        </p:nvSpPr>
        <p:spPr>
          <a:xfrm>
            <a:off x="17436803" y="7832263"/>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59" name="Google Shape;159;p10"/>
          <p:cNvSpPr/>
          <p:nvPr/>
        </p:nvSpPr>
        <p:spPr>
          <a:xfrm>
            <a:off x="17436803" y="9678068"/>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0" name="Google Shape;160;p10"/>
          <p:cNvSpPr/>
          <p:nvPr/>
        </p:nvSpPr>
        <p:spPr>
          <a:xfrm>
            <a:off x="17436803" y="10593636"/>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1" name="Google Shape;161;p10"/>
          <p:cNvSpPr/>
          <p:nvPr/>
        </p:nvSpPr>
        <p:spPr>
          <a:xfrm>
            <a:off x="21109211" y="4194498"/>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2" name="Google Shape;162;p10"/>
          <p:cNvSpPr/>
          <p:nvPr/>
        </p:nvSpPr>
        <p:spPr>
          <a:xfrm>
            <a:off x="21049778" y="5110066"/>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3" name="Google Shape;163;p10"/>
          <p:cNvSpPr/>
          <p:nvPr/>
        </p:nvSpPr>
        <p:spPr>
          <a:xfrm>
            <a:off x="21049778" y="8787007"/>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4" name="Google Shape;164;p10"/>
          <p:cNvSpPr/>
          <p:nvPr/>
        </p:nvSpPr>
        <p:spPr>
          <a:xfrm>
            <a:off x="21049778" y="11548378"/>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5" name="Google Shape;165;p10"/>
          <p:cNvSpPr/>
          <p:nvPr/>
        </p:nvSpPr>
        <p:spPr>
          <a:xfrm>
            <a:off x="21109211" y="6955871"/>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6" name="Google Shape;166;p10"/>
          <p:cNvSpPr/>
          <p:nvPr/>
        </p:nvSpPr>
        <p:spPr>
          <a:xfrm>
            <a:off x="21109211" y="7871439"/>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7" name="Google Shape;167;p10"/>
          <p:cNvSpPr/>
          <p:nvPr/>
        </p:nvSpPr>
        <p:spPr>
          <a:xfrm>
            <a:off x="21109211" y="9717244"/>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8" name="Google Shape;168;p10"/>
          <p:cNvSpPr/>
          <p:nvPr/>
        </p:nvSpPr>
        <p:spPr>
          <a:xfrm>
            <a:off x="21109211" y="10632812"/>
            <a:ext cx="457199" cy="457200"/>
          </a:xfrm>
          <a:custGeom>
            <a:avLst/>
            <a:gdLst/>
            <a:ahLst/>
            <a:cxnLst/>
            <a:rect l="l" t="t" r="r" b="b"/>
            <a:pathLst>
              <a:path w="1548" h="1548" extrusionOk="0">
                <a:moveTo>
                  <a:pt x="390" y="0"/>
                </a:moveTo>
                <a:lnTo>
                  <a:pt x="407" y="1"/>
                </a:lnTo>
                <a:lnTo>
                  <a:pt x="422" y="4"/>
                </a:lnTo>
                <a:lnTo>
                  <a:pt x="435" y="13"/>
                </a:lnTo>
                <a:lnTo>
                  <a:pt x="774" y="352"/>
                </a:lnTo>
                <a:lnTo>
                  <a:pt x="1113" y="13"/>
                </a:lnTo>
                <a:lnTo>
                  <a:pt x="1126" y="4"/>
                </a:lnTo>
                <a:lnTo>
                  <a:pt x="1141" y="1"/>
                </a:lnTo>
                <a:lnTo>
                  <a:pt x="1158" y="0"/>
                </a:lnTo>
                <a:lnTo>
                  <a:pt x="1177" y="4"/>
                </a:lnTo>
                <a:lnTo>
                  <a:pt x="1195" y="12"/>
                </a:lnTo>
                <a:lnTo>
                  <a:pt x="1215" y="24"/>
                </a:lnTo>
                <a:lnTo>
                  <a:pt x="1232" y="39"/>
                </a:lnTo>
                <a:lnTo>
                  <a:pt x="1509" y="315"/>
                </a:lnTo>
                <a:lnTo>
                  <a:pt x="1524" y="333"/>
                </a:lnTo>
                <a:lnTo>
                  <a:pt x="1536" y="352"/>
                </a:lnTo>
                <a:lnTo>
                  <a:pt x="1544" y="371"/>
                </a:lnTo>
                <a:lnTo>
                  <a:pt x="1548" y="390"/>
                </a:lnTo>
                <a:lnTo>
                  <a:pt x="1548" y="407"/>
                </a:lnTo>
                <a:lnTo>
                  <a:pt x="1544" y="423"/>
                </a:lnTo>
                <a:lnTo>
                  <a:pt x="1534" y="436"/>
                </a:lnTo>
                <a:lnTo>
                  <a:pt x="1195" y="774"/>
                </a:lnTo>
                <a:lnTo>
                  <a:pt x="1534" y="1113"/>
                </a:lnTo>
                <a:lnTo>
                  <a:pt x="1544" y="1125"/>
                </a:lnTo>
                <a:lnTo>
                  <a:pt x="1548" y="1140"/>
                </a:lnTo>
                <a:lnTo>
                  <a:pt x="1548" y="1158"/>
                </a:lnTo>
                <a:lnTo>
                  <a:pt x="1544" y="1176"/>
                </a:lnTo>
                <a:lnTo>
                  <a:pt x="1536" y="1195"/>
                </a:lnTo>
                <a:lnTo>
                  <a:pt x="1524" y="1214"/>
                </a:lnTo>
                <a:lnTo>
                  <a:pt x="1509" y="1232"/>
                </a:lnTo>
                <a:lnTo>
                  <a:pt x="1232" y="1508"/>
                </a:lnTo>
                <a:lnTo>
                  <a:pt x="1215" y="1523"/>
                </a:lnTo>
                <a:lnTo>
                  <a:pt x="1195" y="1536"/>
                </a:lnTo>
                <a:lnTo>
                  <a:pt x="1177" y="1543"/>
                </a:lnTo>
                <a:lnTo>
                  <a:pt x="1158" y="1548"/>
                </a:lnTo>
                <a:lnTo>
                  <a:pt x="1141" y="1548"/>
                </a:lnTo>
                <a:lnTo>
                  <a:pt x="1125" y="1543"/>
                </a:lnTo>
                <a:lnTo>
                  <a:pt x="1112" y="1534"/>
                </a:lnTo>
                <a:lnTo>
                  <a:pt x="774" y="1196"/>
                </a:lnTo>
                <a:lnTo>
                  <a:pt x="435" y="1534"/>
                </a:lnTo>
                <a:lnTo>
                  <a:pt x="422" y="1543"/>
                </a:lnTo>
                <a:lnTo>
                  <a:pt x="407" y="1548"/>
                </a:lnTo>
                <a:lnTo>
                  <a:pt x="390" y="1548"/>
                </a:lnTo>
                <a:lnTo>
                  <a:pt x="372" y="1543"/>
                </a:lnTo>
                <a:lnTo>
                  <a:pt x="353" y="1536"/>
                </a:lnTo>
                <a:lnTo>
                  <a:pt x="333" y="1523"/>
                </a:lnTo>
                <a:lnTo>
                  <a:pt x="316" y="1508"/>
                </a:lnTo>
                <a:lnTo>
                  <a:pt x="40" y="1232"/>
                </a:lnTo>
                <a:lnTo>
                  <a:pt x="24" y="1214"/>
                </a:lnTo>
                <a:lnTo>
                  <a:pt x="13" y="1196"/>
                </a:lnTo>
                <a:lnTo>
                  <a:pt x="5" y="1176"/>
                </a:lnTo>
                <a:lnTo>
                  <a:pt x="0" y="1158"/>
                </a:lnTo>
                <a:lnTo>
                  <a:pt x="0" y="1140"/>
                </a:lnTo>
                <a:lnTo>
                  <a:pt x="5" y="1125"/>
                </a:lnTo>
                <a:lnTo>
                  <a:pt x="14" y="1113"/>
                </a:lnTo>
                <a:lnTo>
                  <a:pt x="352" y="774"/>
                </a:lnTo>
                <a:lnTo>
                  <a:pt x="14" y="436"/>
                </a:lnTo>
                <a:lnTo>
                  <a:pt x="5" y="423"/>
                </a:lnTo>
                <a:lnTo>
                  <a:pt x="0" y="407"/>
                </a:lnTo>
                <a:lnTo>
                  <a:pt x="0" y="390"/>
                </a:lnTo>
                <a:lnTo>
                  <a:pt x="5" y="371"/>
                </a:lnTo>
                <a:lnTo>
                  <a:pt x="12" y="352"/>
                </a:lnTo>
                <a:lnTo>
                  <a:pt x="24" y="333"/>
                </a:lnTo>
                <a:lnTo>
                  <a:pt x="40" y="315"/>
                </a:lnTo>
                <a:lnTo>
                  <a:pt x="316" y="39"/>
                </a:lnTo>
                <a:lnTo>
                  <a:pt x="333" y="24"/>
                </a:lnTo>
                <a:lnTo>
                  <a:pt x="353" y="12"/>
                </a:lnTo>
                <a:lnTo>
                  <a:pt x="372" y="4"/>
                </a:lnTo>
                <a:lnTo>
                  <a:pt x="390" y="0"/>
                </a:lnTo>
                <a:close/>
              </a:path>
            </a:pathLst>
          </a:custGeom>
          <a:solidFill>
            <a:srgbClr val="DD0000"/>
          </a:solidFill>
          <a:ln w="9525" cap="flat" cmpd="sng">
            <a:solidFill>
              <a:srgbClr val="DD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169" name="Google Shape;169;p10"/>
          <p:cNvSpPr/>
          <p:nvPr/>
        </p:nvSpPr>
        <p:spPr>
          <a:xfrm>
            <a:off x="21049778" y="6039349"/>
            <a:ext cx="576064" cy="471869"/>
          </a:xfrm>
          <a:custGeom>
            <a:avLst/>
            <a:gdLst/>
            <a:ahLst/>
            <a:cxnLst/>
            <a:rect l="l" t="t" r="r" b="b"/>
            <a:pathLst>
              <a:path w="1926" h="1576" extrusionOk="0">
                <a:moveTo>
                  <a:pt x="1530" y="0"/>
                </a:moveTo>
                <a:lnTo>
                  <a:pt x="1552" y="4"/>
                </a:lnTo>
                <a:lnTo>
                  <a:pt x="1574" y="13"/>
                </a:lnTo>
                <a:lnTo>
                  <a:pt x="1593" y="27"/>
                </a:lnTo>
                <a:lnTo>
                  <a:pt x="1899" y="333"/>
                </a:lnTo>
                <a:lnTo>
                  <a:pt x="1913" y="351"/>
                </a:lnTo>
                <a:lnTo>
                  <a:pt x="1922" y="373"/>
                </a:lnTo>
                <a:lnTo>
                  <a:pt x="1926" y="398"/>
                </a:lnTo>
                <a:lnTo>
                  <a:pt x="1922" y="421"/>
                </a:lnTo>
                <a:lnTo>
                  <a:pt x="1913" y="443"/>
                </a:lnTo>
                <a:lnTo>
                  <a:pt x="1899" y="461"/>
                </a:lnTo>
                <a:lnTo>
                  <a:pt x="815" y="1549"/>
                </a:lnTo>
                <a:lnTo>
                  <a:pt x="797" y="1563"/>
                </a:lnTo>
                <a:lnTo>
                  <a:pt x="775" y="1572"/>
                </a:lnTo>
                <a:lnTo>
                  <a:pt x="750" y="1576"/>
                </a:lnTo>
                <a:lnTo>
                  <a:pt x="727" y="1572"/>
                </a:lnTo>
                <a:lnTo>
                  <a:pt x="705" y="1563"/>
                </a:lnTo>
                <a:lnTo>
                  <a:pt x="687" y="1549"/>
                </a:lnTo>
                <a:lnTo>
                  <a:pt x="382" y="1244"/>
                </a:lnTo>
                <a:lnTo>
                  <a:pt x="376" y="1238"/>
                </a:lnTo>
                <a:lnTo>
                  <a:pt x="372" y="1230"/>
                </a:lnTo>
                <a:lnTo>
                  <a:pt x="27" y="885"/>
                </a:lnTo>
                <a:lnTo>
                  <a:pt x="13" y="866"/>
                </a:lnTo>
                <a:lnTo>
                  <a:pt x="4" y="844"/>
                </a:lnTo>
                <a:lnTo>
                  <a:pt x="0" y="820"/>
                </a:lnTo>
                <a:lnTo>
                  <a:pt x="4" y="797"/>
                </a:lnTo>
                <a:lnTo>
                  <a:pt x="13" y="775"/>
                </a:lnTo>
                <a:lnTo>
                  <a:pt x="27" y="756"/>
                </a:lnTo>
                <a:lnTo>
                  <a:pt x="332" y="451"/>
                </a:lnTo>
                <a:lnTo>
                  <a:pt x="351" y="435"/>
                </a:lnTo>
                <a:lnTo>
                  <a:pt x="373" y="426"/>
                </a:lnTo>
                <a:lnTo>
                  <a:pt x="395" y="424"/>
                </a:lnTo>
                <a:lnTo>
                  <a:pt x="418" y="426"/>
                </a:lnTo>
                <a:lnTo>
                  <a:pt x="440" y="435"/>
                </a:lnTo>
                <a:lnTo>
                  <a:pt x="459" y="451"/>
                </a:lnTo>
                <a:lnTo>
                  <a:pt x="752" y="744"/>
                </a:lnTo>
                <a:lnTo>
                  <a:pt x="1466" y="27"/>
                </a:lnTo>
                <a:lnTo>
                  <a:pt x="1485" y="13"/>
                </a:lnTo>
                <a:lnTo>
                  <a:pt x="1507" y="4"/>
                </a:lnTo>
                <a:lnTo>
                  <a:pt x="1530" y="0"/>
                </a:lnTo>
                <a:close/>
              </a:path>
            </a:pathLst>
          </a:custGeom>
          <a:solidFill>
            <a:srgbClr val="7FB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childTnLst>
                                </p:cTn>
                              </p:par>
                              <p:par>
                                <p:cTn id="12" presetID="1" presetClass="entr" presetSubtype="0" fill="hold" nodeType="withEffect">
                                  <p:stCondLst>
                                    <p:cond delay="0"/>
                                  </p:stCondLst>
                                  <p:childTnLst>
                                    <p:set>
                                      <p:cBhvr>
                                        <p:cTn id="13" dur="1" fill="hold">
                                          <p:stCondLst>
                                            <p:cond delay="0"/>
                                          </p:stCondLst>
                                        </p:cTn>
                                        <p:tgtEl>
                                          <p:spTgt spid="144"/>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500"/>
                                        <p:tgtEl>
                                          <p:spTgt spid="14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fade">
                                      <p:cBhvr>
                                        <p:cTn id="29" dur="500"/>
                                        <p:tgtEl>
                                          <p:spTgt spid="14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49"/>
                                        </p:tgtEl>
                                        <p:attrNameLst>
                                          <p:attrName>style.visibility</p:attrName>
                                        </p:attrNameLst>
                                      </p:cBhvr>
                                      <p:to>
                                        <p:strVal val="visible"/>
                                      </p:to>
                                    </p:set>
                                    <p:animEffect transition="in" filter="fade">
                                      <p:cBhvr>
                                        <p:cTn id="33" dur="500"/>
                                        <p:tgtEl>
                                          <p:spTgt spid="14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500"/>
                                        <p:tgtEl>
                                          <p:spTgt spid="15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500"/>
                                        <p:tgtEl>
                                          <p:spTgt spid="151"/>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fade">
                                      <p:cBhvr>
                                        <p:cTn id="45" dur="500"/>
                                        <p:tgtEl>
                                          <p:spTgt spid="15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fade">
                                      <p:cBhvr>
                                        <p:cTn id="49" dur="500"/>
                                        <p:tgtEl>
                                          <p:spTgt spid="153"/>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500"/>
                                        <p:tgtEl>
                                          <p:spTgt spid="154"/>
                                        </p:tgtEl>
                                      </p:cBhvr>
                                    </p:animEffect>
                                  </p:childTnLst>
                                </p:cTn>
                              </p:par>
                            </p:childTnLst>
                          </p:cTn>
                        </p:par>
                        <p:par>
                          <p:cTn id="54" fill="hold">
                            <p:stCondLst>
                              <p:cond delay="6000"/>
                            </p:stCondLst>
                            <p:childTnLst>
                              <p:par>
                                <p:cTn id="55" presetID="1" presetClass="entr" presetSubtype="0" fill="hold" nodeType="afterEffect">
                                  <p:stCondLst>
                                    <p:cond delay="0"/>
                                  </p:stCondLst>
                                  <p:childTnLst>
                                    <p:set>
                                      <p:cBhvr>
                                        <p:cTn id="56" dur="1" fill="hold">
                                          <p:stCondLst>
                                            <p:cond delay="0"/>
                                          </p:stCondLst>
                                        </p:cTn>
                                        <p:tgtEl>
                                          <p:spTgt spid="155"/>
                                        </p:tgtEl>
                                        <p:attrNameLst>
                                          <p:attrName>style.visibility</p:attrName>
                                        </p:attrNameLst>
                                      </p:cBhvr>
                                      <p:to>
                                        <p:strVal val="visible"/>
                                      </p:to>
                                    </p:set>
                                  </p:childTnLst>
                                </p:cTn>
                              </p:par>
                            </p:childTnLst>
                          </p:cTn>
                        </p:par>
                        <p:par>
                          <p:cTn id="57" fill="hold">
                            <p:stCondLst>
                              <p:cond delay="6500"/>
                            </p:stCondLst>
                            <p:childTnLst>
                              <p:par>
                                <p:cTn id="58" presetID="1" presetClass="entr" presetSubtype="0" fill="hold" nodeType="afterEffect">
                                  <p:stCondLst>
                                    <p:cond delay="0"/>
                                  </p:stCondLst>
                                  <p:childTnLst>
                                    <p:set>
                                      <p:cBhvr>
                                        <p:cTn id="59" dur="1" fill="hold">
                                          <p:stCondLst>
                                            <p:cond delay="0"/>
                                          </p:stCondLst>
                                        </p:cTn>
                                        <p:tgtEl>
                                          <p:spTgt spid="156"/>
                                        </p:tgtEl>
                                        <p:attrNameLst>
                                          <p:attrName>style.visibility</p:attrName>
                                        </p:attrNameLst>
                                      </p:cBhvr>
                                      <p:to>
                                        <p:strVal val="visible"/>
                                      </p:to>
                                    </p:set>
                                  </p:childTnLst>
                                </p:cTn>
                              </p:par>
                            </p:childTnLst>
                          </p:cTn>
                        </p:par>
                        <p:par>
                          <p:cTn id="60" fill="hold">
                            <p:stCondLst>
                              <p:cond delay="7000"/>
                            </p:stCondLst>
                            <p:childTnLst>
                              <p:par>
                                <p:cTn id="61" presetID="1" presetClass="entr" presetSubtype="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childTnLst>
                                </p:cTn>
                              </p:par>
                            </p:childTnLst>
                          </p:cTn>
                        </p:par>
                        <p:par>
                          <p:cTn id="63" fill="hold">
                            <p:stCondLst>
                              <p:cond delay="7500"/>
                            </p:stCondLst>
                            <p:childTnLst>
                              <p:par>
                                <p:cTn id="64" presetID="1" presetClass="entr" presetSubtype="0"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childTnLst>
                                </p:cTn>
                              </p:par>
                            </p:childTnLst>
                          </p:cTn>
                        </p:par>
                        <p:par>
                          <p:cTn id="66" fill="hold">
                            <p:stCondLst>
                              <p:cond delay="8000"/>
                            </p:stCondLst>
                            <p:childTnLst>
                              <p:par>
                                <p:cTn id="67" presetID="1" presetClass="entr" presetSubtype="0" fill="hold" nodeType="afterEffect">
                                  <p:stCondLst>
                                    <p:cond delay="0"/>
                                  </p:stCondLst>
                                  <p:childTnLst>
                                    <p:set>
                                      <p:cBhvr>
                                        <p:cTn id="68" dur="1" fill="hold">
                                          <p:stCondLst>
                                            <p:cond delay="0"/>
                                          </p:stCondLst>
                                        </p:cTn>
                                        <p:tgtEl>
                                          <p:spTgt spid="159"/>
                                        </p:tgtEl>
                                        <p:attrNameLst>
                                          <p:attrName>style.visibility</p:attrName>
                                        </p:attrNameLst>
                                      </p:cBhvr>
                                      <p:to>
                                        <p:strVal val="visible"/>
                                      </p:to>
                                    </p:set>
                                  </p:childTnLst>
                                </p:cTn>
                              </p:par>
                            </p:childTnLst>
                          </p:cTn>
                        </p:par>
                        <p:par>
                          <p:cTn id="69" fill="hold">
                            <p:stCondLst>
                              <p:cond delay="8500"/>
                            </p:stCondLst>
                            <p:childTnLst>
                              <p:par>
                                <p:cTn id="70" presetID="10" presetClass="entr" presetSubtype="0" fill="hold" nodeType="afterEffect">
                                  <p:stCondLst>
                                    <p:cond delay="0"/>
                                  </p:stCondLst>
                                  <p:childTnLst>
                                    <p:set>
                                      <p:cBhvr>
                                        <p:cTn id="71" dur="1" fill="hold">
                                          <p:stCondLst>
                                            <p:cond delay="0"/>
                                          </p:stCondLst>
                                        </p:cTn>
                                        <p:tgtEl>
                                          <p:spTgt spid="160"/>
                                        </p:tgtEl>
                                        <p:attrNameLst>
                                          <p:attrName>style.visibility</p:attrName>
                                        </p:attrNameLst>
                                      </p:cBhvr>
                                      <p:to>
                                        <p:strVal val="visible"/>
                                      </p:to>
                                    </p:set>
                                    <p:animEffect transition="in" filter="fade">
                                      <p:cBhvr>
                                        <p:cTn id="72" dur="500"/>
                                        <p:tgtEl>
                                          <p:spTgt spid="160"/>
                                        </p:tgtEl>
                                      </p:cBhvr>
                                    </p:animEffect>
                                  </p:childTnLst>
                                </p:cTn>
                              </p:par>
                            </p:childTnLst>
                          </p:cTn>
                        </p:par>
                        <p:par>
                          <p:cTn id="73" fill="hold">
                            <p:stCondLst>
                              <p:cond delay="9000"/>
                            </p:stCondLst>
                            <p:childTnLst>
                              <p:par>
                                <p:cTn id="74" presetID="1" presetClass="entr" presetSubtype="0" fill="hold" nodeType="afterEffect">
                                  <p:stCondLst>
                                    <p:cond delay="0"/>
                                  </p:stCondLst>
                                  <p:childTnLst>
                                    <p:set>
                                      <p:cBhvr>
                                        <p:cTn id="75" dur="1" fill="hold">
                                          <p:stCondLst>
                                            <p:cond delay="0"/>
                                          </p:stCondLst>
                                        </p:cTn>
                                        <p:tgtEl>
                                          <p:spTgt spid="161"/>
                                        </p:tgtEl>
                                        <p:attrNameLst>
                                          <p:attrName>style.visibility</p:attrName>
                                        </p:attrNameLst>
                                      </p:cBhvr>
                                      <p:to>
                                        <p:strVal val="visible"/>
                                      </p:to>
                                    </p:set>
                                  </p:childTnLst>
                                </p:cTn>
                              </p:par>
                            </p:childTnLst>
                          </p:cTn>
                        </p:par>
                        <p:par>
                          <p:cTn id="76" fill="hold">
                            <p:stCondLst>
                              <p:cond delay="9500"/>
                            </p:stCondLst>
                            <p:childTnLst>
                              <p:par>
                                <p:cTn id="77" presetID="1" presetClass="entr" presetSubtype="0" fill="hold" nodeType="afterEffect">
                                  <p:stCondLst>
                                    <p:cond delay="0"/>
                                  </p:stCondLst>
                                  <p:childTnLst>
                                    <p:set>
                                      <p:cBhvr>
                                        <p:cTn id="78" dur="1" fill="hold">
                                          <p:stCondLst>
                                            <p:cond delay="0"/>
                                          </p:stCondLst>
                                        </p:cTn>
                                        <p:tgtEl>
                                          <p:spTgt spid="162"/>
                                        </p:tgtEl>
                                        <p:attrNameLst>
                                          <p:attrName>style.visibility</p:attrName>
                                        </p:attrNameLst>
                                      </p:cBhvr>
                                      <p:to>
                                        <p:strVal val="visible"/>
                                      </p:to>
                                    </p:set>
                                  </p:childTnLst>
                                </p:cTn>
                              </p:par>
                            </p:childTnLst>
                          </p:cTn>
                        </p:par>
                        <p:par>
                          <p:cTn id="79" fill="hold">
                            <p:stCondLst>
                              <p:cond delay="10000"/>
                            </p:stCondLst>
                            <p:childTnLst>
                              <p:par>
                                <p:cTn id="80" presetID="1" presetClass="entr" presetSubtype="0" fill="hold" nodeType="afterEffect">
                                  <p:stCondLst>
                                    <p:cond delay="0"/>
                                  </p:stCondLst>
                                  <p:childTnLst>
                                    <p:set>
                                      <p:cBhvr>
                                        <p:cTn id="81" dur="1" fill="hold">
                                          <p:stCondLst>
                                            <p:cond delay="0"/>
                                          </p:stCondLst>
                                        </p:cTn>
                                        <p:tgtEl>
                                          <p:spTgt spid="163"/>
                                        </p:tgtEl>
                                        <p:attrNameLst>
                                          <p:attrName>style.visibility</p:attrName>
                                        </p:attrNameLst>
                                      </p:cBhvr>
                                      <p:to>
                                        <p:strVal val="visible"/>
                                      </p:to>
                                    </p:set>
                                  </p:childTnLst>
                                </p:cTn>
                              </p:par>
                            </p:childTnLst>
                          </p:cTn>
                        </p:par>
                        <p:par>
                          <p:cTn id="82" fill="hold">
                            <p:stCondLst>
                              <p:cond delay="10500"/>
                            </p:stCondLst>
                            <p:childTnLst>
                              <p:par>
                                <p:cTn id="83" presetID="1" presetClass="entr" presetSubtype="0" fill="hold" nodeType="afterEffect">
                                  <p:stCondLst>
                                    <p:cond delay="0"/>
                                  </p:stCondLst>
                                  <p:childTnLst>
                                    <p:set>
                                      <p:cBhvr>
                                        <p:cTn id="84" dur="1" fill="hold">
                                          <p:stCondLst>
                                            <p:cond delay="0"/>
                                          </p:stCondLst>
                                        </p:cTn>
                                        <p:tgtEl>
                                          <p:spTgt spid="164"/>
                                        </p:tgtEl>
                                        <p:attrNameLst>
                                          <p:attrName>style.visibility</p:attrName>
                                        </p:attrNameLst>
                                      </p:cBhvr>
                                      <p:to>
                                        <p:strVal val="visible"/>
                                      </p:to>
                                    </p:set>
                                  </p:childTnLst>
                                </p:cTn>
                              </p:par>
                            </p:childTnLst>
                          </p:cTn>
                        </p:par>
                        <p:par>
                          <p:cTn id="85" fill="hold">
                            <p:stCondLst>
                              <p:cond delay="11000"/>
                            </p:stCondLst>
                            <p:childTnLst>
                              <p:par>
                                <p:cTn id="86" presetID="1" presetClass="entr" presetSubtype="0" fill="hold" nodeType="afterEffect">
                                  <p:stCondLst>
                                    <p:cond delay="0"/>
                                  </p:stCondLst>
                                  <p:childTnLst>
                                    <p:set>
                                      <p:cBhvr>
                                        <p:cTn id="87" dur="1" fill="hold">
                                          <p:stCondLst>
                                            <p:cond delay="0"/>
                                          </p:stCondLst>
                                        </p:cTn>
                                        <p:tgtEl>
                                          <p:spTgt spid="165"/>
                                        </p:tgtEl>
                                        <p:attrNameLst>
                                          <p:attrName>style.visibility</p:attrName>
                                        </p:attrNameLst>
                                      </p:cBhvr>
                                      <p:to>
                                        <p:strVal val="visible"/>
                                      </p:to>
                                    </p:set>
                                  </p:childTnLst>
                                </p:cTn>
                              </p:par>
                            </p:childTnLst>
                          </p:cTn>
                        </p:par>
                        <p:par>
                          <p:cTn id="88" fill="hold">
                            <p:stCondLst>
                              <p:cond delay="11500"/>
                            </p:stCondLst>
                            <p:childTnLst>
                              <p:par>
                                <p:cTn id="89" presetID="1" presetClass="entr" presetSubtype="0" fill="hold" nodeType="afterEffect">
                                  <p:stCondLst>
                                    <p:cond delay="0"/>
                                  </p:stCondLst>
                                  <p:childTnLst>
                                    <p:set>
                                      <p:cBhvr>
                                        <p:cTn id="90" dur="1" fill="hold">
                                          <p:stCondLst>
                                            <p:cond delay="0"/>
                                          </p:stCondLst>
                                        </p:cTn>
                                        <p:tgtEl>
                                          <p:spTgt spid="166"/>
                                        </p:tgtEl>
                                        <p:attrNameLst>
                                          <p:attrName>style.visibility</p:attrName>
                                        </p:attrNameLst>
                                      </p:cBhvr>
                                      <p:to>
                                        <p:strVal val="visible"/>
                                      </p:to>
                                    </p:set>
                                  </p:childTnLst>
                                </p:cTn>
                              </p:par>
                            </p:childTnLst>
                          </p:cTn>
                        </p:par>
                        <p:par>
                          <p:cTn id="91" fill="hold">
                            <p:stCondLst>
                              <p:cond delay="12000"/>
                            </p:stCondLst>
                            <p:childTnLst>
                              <p:par>
                                <p:cTn id="92" presetID="1" presetClass="entr" presetSubtype="0" fill="hold" nodeType="afterEffect">
                                  <p:stCondLst>
                                    <p:cond delay="0"/>
                                  </p:stCondLst>
                                  <p:childTnLst>
                                    <p:set>
                                      <p:cBhvr>
                                        <p:cTn id="93" dur="1" fill="hold">
                                          <p:stCondLst>
                                            <p:cond delay="0"/>
                                          </p:stCondLst>
                                        </p:cTn>
                                        <p:tgtEl>
                                          <p:spTgt spid="167"/>
                                        </p:tgtEl>
                                        <p:attrNameLst>
                                          <p:attrName>style.visibility</p:attrName>
                                        </p:attrNameLst>
                                      </p:cBhvr>
                                      <p:to>
                                        <p:strVal val="visible"/>
                                      </p:to>
                                    </p:set>
                                  </p:childTnLst>
                                </p:cTn>
                              </p:par>
                            </p:childTnLst>
                          </p:cTn>
                        </p:par>
                        <p:par>
                          <p:cTn id="94" fill="hold">
                            <p:stCondLst>
                              <p:cond delay="12500"/>
                            </p:stCondLst>
                            <p:childTnLst>
                              <p:par>
                                <p:cTn id="95" presetID="1" presetClass="entr" presetSubtype="0" fill="hold" nodeType="afterEffect">
                                  <p:stCondLst>
                                    <p:cond delay="0"/>
                                  </p:stCondLst>
                                  <p:childTnLst>
                                    <p:set>
                                      <p:cBhvr>
                                        <p:cTn id="96" dur="1" fill="hold">
                                          <p:stCondLst>
                                            <p:cond delay="0"/>
                                          </p:stCondLst>
                                        </p:cTn>
                                        <p:tgtEl>
                                          <p:spTgt spid="168"/>
                                        </p:tgtEl>
                                        <p:attrNameLst>
                                          <p:attrName>style.visibility</p:attrName>
                                        </p:attrNameLst>
                                      </p:cBhvr>
                                      <p:to>
                                        <p:strVal val="visible"/>
                                      </p:to>
                                    </p:set>
                                  </p:childTnLst>
                                </p:cTn>
                              </p:par>
                            </p:childTnLst>
                          </p:cTn>
                        </p:par>
                        <p:par>
                          <p:cTn id="97" fill="hold">
                            <p:stCondLst>
                              <p:cond delay="13000"/>
                            </p:stCondLst>
                            <p:childTnLst>
                              <p:par>
                                <p:cTn id="98" presetID="1" presetClass="entr" presetSubtype="0" fill="hold" nodeType="afterEffect">
                                  <p:stCondLst>
                                    <p:cond delay="0"/>
                                  </p:stCondLst>
                                  <p:childTnLst>
                                    <p:set>
                                      <p:cBhvr>
                                        <p:cTn id="99"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p:nvPr/>
        </p:nvSpPr>
        <p:spPr>
          <a:xfrm>
            <a:off x="17493468" y="4112286"/>
            <a:ext cx="5140486" cy="5140486"/>
          </a:xfrm>
          <a:prstGeom prst="ellipse">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Calibri"/>
                <a:ea typeface="Calibri"/>
                <a:cs typeface="Calibri"/>
                <a:sym typeface="Calibri"/>
              </a:rPr>
              <a:t>Informed</a:t>
            </a:r>
            <a:br>
              <a:rPr lang="fr-FR" sz="4000" b="1">
                <a:solidFill>
                  <a:schemeClr val="lt1"/>
                </a:solidFill>
                <a:latin typeface="Calibri"/>
                <a:ea typeface="Calibri"/>
                <a:cs typeface="Calibri"/>
                <a:sym typeface="Calibri"/>
              </a:rPr>
            </a:br>
            <a:r>
              <a:rPr lang="fr-FR" sz="4000" b="1">
                <a:solidFill>
                  <a:schemeClr val="lt1"/>
                </a:solidFill>
                <a:latin typeface="Calibri"/>
                <a:ea typeface="Calibri"/>
                <a:cs typeface="Calibri"/>
                <a:sym typeface="Calibri"/>
              </a:rPr>
              <a:t>Group</a:t>
            </a:r>
            <a:br>
              <a:rPr lang="fr-FR" sz="4000" b="1">
                <a:solidFill>
                  <a:schemeClr val="lt1"/>
                </a:solidFill>
                <a:latin typeface="Calibri"/>
                <a:ea typeface="Calibri"/>
                <a:cs typeface="Calibri"/>
                <a:sym typeface="Calibri"/>
              </a:rPr>
            </a:br>
            <a:r>
              <a:rPr lang="fr-FR" sz="4000" b="1">
                <a:solidFill>
                  <a:schemeClr val="lt1"/>
                </a:solidFill>
                <a:latin typeface="Calibri"/>
                <a:ea typeface="Calibri"/>
                <a:cs typeface="Calibri"/>
                <a:sym typeface="Calibri"/>
              </a:rPr>
              <a:t>Conscience</a:t>
            </a:r>
            <a:endParaRPr/>
          </a:p>
        </p:txBody>
      </p:sp>
      <p:sp>
        <p:nvSpPr>
          <p:cNvPr id="175" name="Google Shape;175;p11"/>
          <p:cNvSpPr/>
          <p:nvPr/>
        </p:nvSpPr>
        <p:spPr>
          <a:xfrm>
            <a:off x="1566140" y="5368559"/>
            <a:ext cx="16747334" cy="2659009"/>
          </a:xfrm>
          <a:prstGeom prst="notched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1003697" y="4106723"/>
            <a:ext cx="2692153" cy="1613865"/>
          </a:xfrm>
          <a:custGeom>
            <a:avLst/>
            <a:gdLst/>
            <a:ahLst/>
            <a:cxnLst/>
            <a:rect l="l" t="t" r="r" b="b"/>
            <a:pathLst>
              <a:path w="4711185" h="3909906" extrusionOk="0">
                <a:moveTo>
                  <a:pt x="0" y="0"/>
                </a:moveTo>
                <a:lnTo>
                  <a:pt x="4711185" y="0"/>
                </a:lnTo>
                <a:lnTo>
                  <a:pt x="4711185" y="3909906"/>
                </a:lnTo>
                <a:lnTo>
                  <a:pt x="0" y="3909906"/>
                </a:lnTo>
                <a:lnTo>
                  <a:pt x="0" y="0"/>
                </a:lnTo>
                <a:close/>
              </a:path>
            </a:pathLst>
          </a:custGeom>
          <a:noFill/>
          <a:ln>
            <a:noFill/>
          </a:ln>
        </p:spPr>
        <p:txBody>
          <a:bodyPr spcFirstLastPara="1" wrap="square" lIns="284475" tIns="284475" rIns="284475" bIns="284475" anchor="b" anchorCtr="0">
            <a:noAutofit/>
          </a:bodyPr>
          <a:lstStyle/>
          <a:p>
            <a:pPr marL="0" marR="0" lvl="0" indent="0" algn="ctr" rtl="0">
              <a:lnSpc>
                <a:spcPct val="90000"/>
              </a:lnSpc>
              <a:spcBef>
                <a:spcPts val="0"/>
              </a:spcBef>
              <a:spcAft>
                <a:spcPts val="0"/>
              </a:spcAft>
              <a:buClr>
                <a:schemeClr val="dk2"/>
              </a:buClr>
              <a:buSzPts val="3200"/>
              <a:buFont typeface="Calibri"/>
              <a:buNone/>
            </a:pPr>
            <a:r>
              <a:rPr lang="fr-FR" sz="3200">
                <a:solidFill>
                  <a:schemeClr val="dk2"/>
                </a:solidFill>
                <a:latin typeface="Calibri"/>
                <a:ea typeface="Calibri"/>
                <a:cs typeface="Calibri"/>
                <a:sym typeface="Calibri"/>
              </a:rPr>
              <a:t>Gather </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knowledge</a:t>
            </a:r>
            <a:endParaRPr sz="3200">
              <a:solidFill>
                <a:schemeClr val="dk2"/>
              </a:solidFill>
              <a:latin typeface="Calibri"/>
              <a:ea typeface="Calibri"/>
              <a:cs typeface="Calibri"/>
              <a:sym typeface="Calibri"/>
            </a:endParaRPr>
          </a:p>
        </p:txBody>
      </p:sp>
      <p:sp>
        <p:nvSpPr>
          <p:cNvPr id="177" name="Google Shape;177;p11"/>
          <p:cNvSpPr/>
          <p:nvPr/>
        </p:nvSpPr>
        <p:spPr>
          <a:xfrm>
            <a:off x="2975767" y="6322806"/>
            <a:ext cx="750516" cy="750516"/>
          </a:xfrm>
          <a:prstGeom prst="ellipse">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284260" y="7602110"/>
            <a:ext cx="4711185" cy="1622681"/>
          </a:xfrm>
          <a:custGeom>
            <a:avLst/>
            <a:gdLst/>
            <a:ahLst/>
            <a:cxnLst/>
            <a:rect l="l" t="t" r="r" b="b"/>
            <a:pathLst>
              <a:path w="4711185" h="3909906" extrusionOk="0">
                <a:moveTo>
                  <a:pt x="0" y="0"/>
                </a:moveTo>
                <a:lnTo>
                  <a:pt x="4711185" y="0"/>
                </a:lnTo>
                <a:lnTo>
                  <a:pt x="4711185" y="3909906"/>
                </a:lnTo>
                <a:lnTo>
                  <a:pt x="0" y="3909906"/>
                </a:lnTo>
                <a:lnTo>
                  <a:pt x="0" y="0"/>
                </a:lnTo>
                <a:close/>
              </a:path>
            </a:pathLst>
          </a:custGeom>
          <a:noFill/>
          <a:ln>
            <a:noFill/>
          </a:ln>
        </p:spPr>
        <p:txBody>
          <a:bodyPr spcFirstLastPara="1" wrap="square" lIns="284475" tIns="284475" rIns="284475" bIns="284475" anchor="t" anchorCtr="0">
            <a:noAutofit/>
          </a:bodyPr>
          <a:lstStyle/>
          <a:p>
            <a:pPr marL="0" marR="0" lvl="0" indent="0" algn="ctr" rtl="0">
              <a:lnSpc>
                <a:spcPct val="90000"/>
              </a:lnSpc>
              <a:spcBef>
                <a:spcPts val="0"/>
              </a:spcBef>
              <a:spcAft>
                <a:spcPts val="0"/>
              </a:spcAft>
              <a:buClr>
                <a:schemeClr val="dk2"/>
              </a:buClr>
              <a:buSzPts val="3200"/>
              <a:buFont typeface="Calibri"/>
              <a:buNone/>
            </a:pPr>
            <a:r>
              <a:rPr lang="fr-FR" sz="3200">
                <a:solidFill>
                  <a:schemeClr val="dk2"/>
                </a:solidFill>
                <a:latin typeface="Calibri"/>
                <a:ea typeface="Calibri"/>
                <a:cs typeface="Calibri"/>
                <a:sym typeface="Calibri"/>
              </a:rPr>
              <a:t>Present topic</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or issue</a:t>
            </a:r>
            <a:endParaRPr sz="3200">
              <a:solidFill>
                <a:schemeClr val="dk2"/>
              </a:solidFill>
              <a:latin typeface="Calibri"/>
              <a:ea typeface="Calibri"/>
              <a:cs typeface="Calibri"/>
              <a:sym typeface="Calibri"/>
            </a:endParaRPr>
          </a:p>
        </p:txBody>
      </p:sp>
      <p:sp>
        <p:nvSpPr>
          <p:cNvPr id="179" name="Google Shape;179;p11"/>
          <p:cNvSpPr/>
          <p:nvPr/>
        </p:nvSpPr>
        <p:spPr>
          <a:xfrm>
            <a:off x="8376369" y="6322806"/>
            <a:ext cx="750516" cy="750516"/>
          </a:xfrm>
          <a:prstGeom prst="ellipse">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3776970" y="6332796"/>
            <a:ext cx="750516" cy="750516"/>
          </a:xfrm>
          <a:prstGeom prst="ellipse">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11"/>
          <p:cNvCxnSpPr/>
          <p:nvPr/>
        </p:nvCxnSpPr>
        <p:spPr>
          <a:xfrm rot="-5400000" flipH="1">
            <a:off x="13979842" y="7354554"/>
            <a:ext cx="2122500" cy="1135800"/>
          </a:xfrm>
          <a:prstGeom prst="curvedConnector3">
            <a:avLst>
              <a:gd name="adj1" fmla="val 50000"/>
            </a:avLst>
          </a:prstGeom>
          <a:noFill/>
          <a:ln w="12700" cap="flat" cmpd="sng">
            <a:solidFill>
              <a:schemeClr val="accent2"/>
            </a:solidFill>
            <a:prstDash val="dash"/>
            <a:round/>
            <a:headEnd type="none" w="sm" len="sm"/>
            <a:tailEnd type="none" w="sm" len="sm"/>
          </a:ln>
        </p:spPr>
      </p:cxnSp>
      <p:sp>
        <p:nvSpPr>
          <p:cNvPr id="182" name="Google Shape;182;p11"/>
          <p:cNvSpPr txBox="1"/>
          <p:nvPr/>
        </p:nvSpPr>
        <p:spPr>
          <a:xfrm>
            <a:off x="1535610" y="10721092"/>
            <a:ext cx="2138637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600">
                <a:solidFill>
                  <a:schemeClr val="dk2"/>
                </a:solidFill>
                <a:latin typeface="Calibri"/>
                <a:ea typeface="Calibri"/>
                <a:cs typeface="Calibri"/>
                <a:sym typeface="Calibri"/>
              </a:rPr>
              <a:t>There are two ways to take a group conscience—the </a:t>
            </a:r>
            <a:r>
              <a:rPr lang="fr-FR" sz="3600" b="1" i="1">
                <a:solidFill>
                  <a:schemeClr val="dk2"/>
                </a:solidFill>
                <a:latin typeface="Calibri"/>
                <a:ea typeface="Calibri"/>
                <a:cs typeface="Calibri"/>
                <a:sym typeface="Calibri"/>
              </a:rPr>
              <a:t>competitive</a:t>
            </a:r>
            <a:r>
              <a:rPr lang="fr-FR" sz="3600">
                <a:solidFill>
                  <a:schemeClr val="dk2"/>
                </a:solidFill>
                <a:latin typeface="Calibri"/>
                <a:ea typeface="Calibri"/>
                <a:cs typeface="Calibri"/>
                <a:sym typeface="Calibri"/>
              </a:rPr>
              <a:t> way permits the person with the loudest voice to push his or her ideas across, take a vote. This is not an informed group conscience. In the </a:t>
            </a:r>
            <a:r>
              <a:rPr lang="fr-FR" sz="3600" b="1" i="1">
                <a:solidFill>
                  <a:schemeClr val="dk2"/>
                </a:solidFill>
                <a:latin typeface="Calibri"/>
                <a:ea typeface="Calibri"/>
                <a:cs typeface="Calibri"/>
                <a:sym typeface="Calibri"/>
              </a:rPr>
              <a:t>cooperative</a:t>
            </a:r>
            <a:r>
              <a:rPr lang="fr-FR" sz="3600">
                <a:solidFill>
                  <a:schemeClr val="dk2"/>
                </a:solidFill>
                <a:latin typeface="Calibri"/>
                <a:ea typeface="Calibri"/>
                <a:cs typeface="Calibri"/>
                <a:sym typeface="Calibri"/>
              </a:rPr>
              <a:t> way, group members come together in mutual trust to arrive at a group decision—not one individual’s personal triumph. </a:t>
            </a:r>
            <a:endParaRPr/>
          </a:p>
        </p:txBody>
      </p:sp>
      <p:sp>
        <p:nvSpPr>
          <p:cNvPr id="183" name="Google Shape;183;p11"/>
          <p:cNvSpPr/>
          <p:nvPr/>
        </p:nvSpPr>
        <p:spPr>
          <a:xfrm rot="1366880">
            <a:off x="5822050" y="7536247"/>
            <a:ext cx="2076520" cy="2076520"/>
          </a:xfrm>
          <a:prstGeom prst="wedgeEllipseCallout">
            <a:avLst>
              <a:gd name="adj1" fmla="val -53030"/>
              <a:gd name="adj2" fmla="val -3451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lt1"/>
                </a:solidFill>
                <a:latin typeface="Calibri"/>
                <a:ea typeface="Calibri"/>
                <a:cs typeface="Calibri"/>
                <a:sym typeface="Calibri"/>
              </a:rPr>
              <a:t>STEP 02</a:t>
            </a:r>
            <a:endParaRPr/>
          </a:p>
        </p:txBody>
      </p:sp>
      <p:sp>
        <p:nvSpPr>
          <p:cNvPr id="184" name="Google Shape;184;p11"/>
          <p:cNvSpPr/>
          <p:nvPr/>
        </p:nvSpPr>
        <p:spPr>
          <a:xfrm rot="-1287283">
            <a:off x="3499610" y="3655932"/>
            <a:ext cx="2076520" cy="2076520"/>
          </a:xfrm>
          <a:prstGeom prst="wedgeEllipseCallout">
            <a:avLst>
              <a:gd name="adj1" fmla="val -60673"/>
              <a:gd name="adj2" fmla="val 142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lt1"/>
                </a:solidFill>
                <a:latin typeface="Calibri"/>
                <a:ea typeface="Calibri"/>
                <a:cs typeface="Calibri"/>
                <a:sym typeface="Calibri"/>
              </a:rPr>
              <a:t>STEP 01</a:t>
            </a:r>
            <a:endParaRPr/>
          </a:p>
        </p:txBody>
      </p:sp>
      <p:sp>
        <p:nvSpPr>
          <p:cNvPr id="185" name="Google Shape;185;p11"/>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186" name="Google Shape;186;p11"/>
          <p:cNvSpPr/>
          <p:nvPr/>
        </p:nvSpPr>
        <p:spPr>
          <a:xfrm>
            <a:off x="11076670" y="6322806"/>
            <a:ext cx="750516" cy="750516"/>
          </a:xfrm>
          <a:prstGeom prst="ellipse">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5676068" y="6296208"/>
            <a:ext cx="750516" cy="750516"/>
          </a:xfrm>
          <a:prstGeom prst="ellipse">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6160417" y="4078867"/>
            <a:ext cx="2692153" cy="1613865"/>
          </a:xfrm>
          <a:custGeom>
            <a:avLst/>
            <a:gdLst/>
            <a:ahLst/>
            <a:cxnLst/>
            <a:rect l="l" t="t" r="r" b="b"/>
            <a:pathLst>
              <a:path w="4711185" h="3909906" extrusionOk="0">
                <a:moveTo>
                  <a:pt x="0" y="0"/>
                </a:moveTo>
                <a:lnTo>
                  <a:pt x="4711185" y="0"/>
                </a:lnTo>
                <a:lnTo>
                  <a:pt x="4711185" y="3909906"/>
                </a:lnTo>
                <a:lnTo>
                  <a:pt x="0" y="3909906"/>
                </a:lnTo>
                <a:lnTo>
                  <a:pt x="0" y="0"/>
                </a:lnTo>
                <a:close/>
              </a:path>
            </a:pathLst>
          </a:custGeom>
          <a:noFill/>
          <a:ln>
            <a:noFill/>
          </a:ln>
        </p:spPr>
        <p:txBody>
          <a:bodyPr spcFirstLastPara="1" wrap="square" lIns="284475" tIns="284475" rIns="284475" bIns="284475" anchor="b" anchorCtr="0">
            <a:noAutofit/>
          </a:bodyPr>
          <a:lstStyle/>
          <a:p>
            <a:pPr marL="0" marR="0" lvl="0" indent="0" algn="ctr" rtl="0">
              <a:lnSpc>
                <a:spcPct val="90000"/>
              </a:lnSpc>
              <a:spcBef>
                <a:spcPts val="0"/>
              </a:spcBef>
              <a:spcAft>
                <a:spcPts val="0"/>
              </a:spcAft>
              <a:buClr>
                <a:schemeClr val="dk2"/>
              </a:buClr>
              <a:buSzPts val="3200"/>
              <a:buFont typeface="Calibri"/>
              <a:buNone/>
            </a:pPr>
            <a:r>
              <a:rPr lang="fr-FR" sz="3200">
                <a:solidFill>
                  <a:schemeClr val="dk2"/>
                </a:solidFill>
                <a:latin typeface="Calibri"/>
                <a:ea typeface="Calibri"/>
                <a:cs typeface="Calibri"/>
                <a:sym typeface="Calibri"/>
              </a:rPr>
              <a:t>Members</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share</a:t>
            </a:r>
            <a:endParaRPr sz="3200">
              <a:solidFill>
                <a:schemeClr val="dk2"/>
              </a:solidFill>
              <a:latin typeface="Calibri"/>
              <a:ea typeface="Calibri"/>
              <a:cs typeface="Calibri"/>
              <a:sym typeface="Calibri"/>
            </a:endParaRPr>
          </a:p>
        </p:txBody>
      </p:sp>
      <p:sp>
        <p:nvSpPr>
          <p:cNvPr id="189" name="Google Shape;189;p11"/>
          <p:cNvSpPr/>
          <p:nvPr/>
        </p:nvSpPr>
        <p:spPr>
          <a:xfrm rot="-1287283">
            <a:off x="8656330" y="3628076"/>
            <a:ext cx="2076520" cy="2076520"/>
          </a:xfrm>
          <a:prstGeom prst="wedgeEllipseCallout">
            <a:avLst>
              <a:gd name="adj1" fmla="val -60673"/>
              <a:gd name="adj2" fmla="val 142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lt1"/>
                </a:solidFill>
                <a:latin typeface="Calibri"/>
                <a:ea typeface="Calibri"/>
                <a:cs typeface="Calibri"/>
                <a:sym typeface="Calibri"/>
              </a:rPr>
              <a:t>STEP 03</a:t>
            </a:r>
            <a:endParaRPr/>
          </a:p>
        </p:txBody>
      </p:sp>
      <p:sp>
        <p:nvSpPr>
          <p:cNvPr id="190" name="Google Shape;190;p11"/>
          <p:cNvSpPr/>
          <p:nvPr/>
        </p:nvSpPr>
        <p:spPr>
          <a:xfrm>
            <a:off x="7841625" y="7623446"/>
            <a:ext cx="4711185" cy="1622681"/>
          </a:xfrm>
          <a:custGeom>
            <a:avLst/>
            <a:gdLst/>
            <a:ahLst/>
            <a:cxnLst/>
            <a:rect l="l" t="t" r="r" b="b"/>
            <a:pathLst>
              <a:path w="4711185" h="3909906" extrusionOk="0">
                <a:moveTo>
                  <a:pt x="0" y="0"/>
                </a:moveTo>
                <a:lnTo>
                  <a:pt x="4711185" y="0"/>
                </a:lnTo>
                <a:lnTo>
                  <a:pt x="4711185" y="3909906"/>
                </a:lnTo>
                <a:lnTo>
                  <a:pt x="0" y="3909906"/>
                </a:lnTo>
                <a:lnTo>
                  <a:pt x="0" y="0"/>
                </a:lnTo>
                <a:close/>
              </a:path>
            </a:pathLst>
          </a:custGeom>
          <a:noFill/>
          <a:ln>
            <a:noFill/>
          </a:ln>
        </p:spPr>
        <p:txBody>
          <a:bodyPr spcFirstLastPara="1" wrap="square" lIns="284475" tIns="284475" rIns="284475" bIns="284475" anchor="t" anchorCtr="0">
            <a:noAutofit/>
          </a:bodyPr>
          <a:lstStyle/>
          <a:p>
            <a:pPr marL="0" marR="0" lvl="0" indent="0" algn="ctr" rtl="0">
              <a:lnSpc>
                <a:spcPct val="90000"/>
              </a:lnSpc>
              <a:spcBef>
                <a:spcPts val="0"/>
              </a:spcBef>
              <a:spcAft>
                <a:spcPts val="0"/>
              </a:spcAft>
              <a:buClr>
                <a:schemeClr val="dk2"/>
              </a:buClr>
              <a:buSzPts val="3200"/>
              <a:buFont typeface="Calibri"/>
              <a:buNone/>
            </a:pPr>
            <a:r>
              <a:rPr lang="fr-FR" sz="3200">
                <a:solidFill>
                  <a:schemeClr val="dk2"/>
                </a:solidFill>
                <a:latin typeface="Calibri"/>
                <a:ea typeface="Calibri"/>
                <a:cs typeface="Calibri"/>
                <a:sym typeface="Calibri"/>
              </a:rPr>
              <a:t>Consensus</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(2/3rds)</a:t>
            </a:r>
            <a:endParaRPr/>
          </a:p>
        </p:txBody>
      </p:sp>
      <p:sp>
        <p:nvSpPr>
          <p:cNvPr id="191" name="Google Shape;191;p11"/>
          <p:cNvSpPr/>
          <p:nvPr/>
        </p:nvSpPr>
        <p:spPr>
          <a:xfrm rot="1366880">
            <a:off x="11379415" y="7557583"/>
            <a:ext cx="2076520" cy="2076520"/>
          </a:xfrm>
          <a:prstGeom prst="wedgeEllipseCallout">
            <a:avLst>
              <a:gd name="adj1" fmla="val -53030"/>
              <a:gd name="adj2" fmla="val -34513"/>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lt1"/>
                </a:solidFill>
                <a:latin typeface="Calibri"/>
                <a:ea typeface="Calibri"/>
                <a:cs typeface="Calibri"/>
                <a:sym typeface="Calibri"/>
              </a:rPr>
              <a:t>STEP 04</a:t>
            </a:r>
            <a:endParaRPr/>
          </a:p>
        </p:txBody>
      </p:sp>
      <p:sp>
        <p:nvSpPr>
          <p:cNvPr id="192" name="Google Shape;192;p11"/>
          <p:cNvSpPr/>
          <p:nvPr/>
        </p:nvSpPr>
        <p:spPr>
          <a:xfrm>
            <a:off x="12065073" y="4106723"/>
            <a:ext cx="2692153" cy="1613865"/>
          </a:xfrm>
          <a:custGeom>
            <a:avLst/>
            <a:gdLst/>
            <a:ahLst/>
            <a:cxnLst/>
            <a:rect l="l" t="t" r="r" b="b"/>
            <a:pathLst>
              <a:path w="4711185" h="3909906" extrusionOk="0">
                <a:moveTo>
                  <a:pt x="0" y="0"/>
                </a:moveTo>
                <a:lnTo>
                  <a:pt x="4711185" y="0"/>
                </a:lnTo>
                <a:lnTo>
                  <a:pt x="4711185" y="3909906"/>
                </a:lnTo>
                <a:lnTo>
                  <a:pt x="0" y="3909906"/>
                </a:lnTo>
                <a:lnTo>
                  <a:pt x="0" y="0"/>
                </a:lnTo>
                <a:close/>
              </a:path>
            </a:pathLst>
          </a:custGeom>
          <a:noFill/>
          <a:ln>
            <a:noFill/>
          </a:ln>
        </p:spPr>
        <p:txBody>
          <a:bodyPr spcFirstLastPara="1" wrap="square" lIns="284475" tIns="284475" rIns="284475" bIns="284475" anchor="b" anchorCtr="0">
            <a:noAutofit/>
          </a:bodyPr>
          <a:lstStyle/>
          <a:p>
            <a:pPr marL="0" marR="0" lvl="0" indent="0" algn="ctr" rtl="0">
              <a:lnSpc>
                <a:spcPct val="90000"/>
              </a:lnSpc>
              <a:spcBef>
                <a:spcPts val="0"/>
              </a:spcBef>
              <a:spcAft>
                <a:spcPts val="0"/>
              </a:spcAft>
              <a:buClr>
                <a:schemeClr val="dk2"/>
              </a:buClr>
              <a:buSzPts val="3200"/>
              <a:buFont typeface="Calibri"/>
              <a:buNone/>
            </a:pPr>
            <a:r>
              <a:rPr lang="fr-FR" sz="3200">
                <a:solidFill>
                  <a:schemeClr val="dk2"/>
                </a:solidFill>
                <a:latin typeface="Calibri"/>
                <a:ea typeface="Calibri"/>
                <a:cs typeface="Calibri"/>
                <a:sym typeface="Calibri"/>
              </a:rPr>
              <a:t>Recap / minority</a:t>
            </a:r>
            <a:br>
              <a:rPr lang="fr-FR" sz="3200">
                <a:solidFill>
                  <a:schemeClr val="dk2"/>
                </a:solidFill>
                <a:latin typeface="Calibri"/>
                <a:ea typeface="Calibri"/>
                <a:cs typeface="Calibri"/>
                <a:sym typeface="Calibri"/>
              </a:rPr>
            </a:br>
            <a:r>
              <a:rPr lang="fr-FR" sz="3200">
                <a:solidFill>
                  <a:schemeClr val="dk2"/>
                </a:solidFill>
                <a:latin typeface="Calibri"/>
                <a:ea typeface="Calibri"/>
                <a:cs typeface="Calibri"/>
                <a:sym typeface="Calibri"/>
              </a:rPr>
              <a:t>opinion</a:t>
            </a:r>
            <a:endParaRPr sz="3200">
              <a:solidFill>
                <a:schemeClr val="dk2"/>
              </a:solidFill>
              <a:latin typeface="Calibri"/>
              <a:ea typeface="Calibri"/>
              <a:cs typeface="Calibri"/>
              <a:sym typeface="Calibri"/>
            </a:endParaRPr>
          </a:p>
        </p:txBody>
      </p:sp>
      <p:sp>
        <p:nvSpPr>
          <p:cNvPr id="193" name="Google Shape;193;p11"/>
          <p:cNvSpPr/>
          <p:nvPr/>
        </p:nvSpPr>
        <p:spPr>
          <a:xfrm rot="-1287283">
            <a:off x="14560986" y="3655932"/>
            <a:ext cx="2076520" cy="2076520"/>
          </a:xfrm>
          <a:prstGeom prst="wedgeEllipseCallout">
            <a:avLst>
              <a:gd name="adj1" fmla="val -60673"/>
              <a:gd name="adj2" fmla="val 142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a:solidFill>
                  <a:schemeClr val="lt1"/>
                </a:solidFill>
                <a:latin typeface="Calibri"/>
                <a:ea typeface="Calibri"/>
                <a:cs typeface="Calibri"/>
                <a:sym typeface="Calibri"/>
              </a:rPr>
              <a:t>STEP 05</a:t>
            </a:r>
            <a:endParaRPr/>
          </a:p>
        </p:txBody>
      </p:sp>
      <p:sp>
        <p:nvSpPr>
          <p:cNvPr id="194" name="Google Shape;194;p11"/>
          <p:cNvSpPr txBox="1"/>
          <p:nvPr/>
        </p:nvSpPr>
        <p:spPr>
          <a:xfrm>
            <a:off x="1535610" y="692142"/>
            <a:ext cx="21630699"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a:solidFill>
                  <a:schemeClr val="dk2"/>
                </a:solidFill>
                <a:latin typeface="Calibri"/>
                <a:ea typeface="Calibri"/>
                <a:cs typeface="Calibri"/>
                <a:sym typeface="Calibri"/>
              </a:rPr>
              <a:t>How to help your group get an</a:t>
            </a:r>
            <a:br>
              <a:rPr lang="fr-FR" sz="4800">
                <a:solidFill>
                  <a:schemeClr val="dk2"/>
                </a:solidFill>
                <a:latin typeface="Calibri"/>
                <a:ea typeface="Calibri"/>
                <a:cs typeface="Calibri"/>
                <a:sym typeface="Calibri"/>
              </a:rPr>
            </a:br>
            <a:r>
              <a:rPr lang="fr-FR" sz="8000" b="1">
                <a:solidFill>
                  <a:schemeClr val="accent3"/>
                </a:solidFill>
                <a:latin typeface="Roboto"/>
                <a:ea typeface="Roboto"/>
                <a:cs typeface="Roboto"/>
                <a:sym typeface="Roboto"/>
              </a:rPr>
              <a:t>informed group conscience </a:t>
            </a:r>
            <a:endParaRPr sz="5400" b="1">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 calcmode="lin" valueType="num">
                                      <p:cBhvr additive="base">
                                        <p:cTn id="11" dur="500"/>
                                        <p:tgtEl>
                                          <p:spTgt spid="184"/>
                                        </p:tgtEl>
                                        <p:attrNameLst>
                                          <p:attrName>ppt_w</p:attrName>
                                        </p:attrNameLst>
                                      </p:cBhvr>
                                      <p:tavLst>
                                        <p:tav tm="0">
                                          <p:val>
                                            <p:strVal val="0"/>
                                          </p:val>
                                        </p:tav>
                                        <p:tav tm="100000">
                                          <p:val>
                                            <p:strVal val="#ppt_w"/>
                                          </p:val>
                                        </p:tav>
                                      </p:tavLst>
                                    </p:anim>
                                    <p:anim calcmode="lin" valueType="num">
                                      <p:cBhvr additive="base">
                                        <p:cTn id="12" dur="500"/>
                                        <p:tgtEl>
                                          <p:spTgt spid="184"/>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83"/>
                                        </p:tgtEl>
                                        <p:attrNameLst>
                                          <p:attrName>style.visibility</p:attrName>
                                        </p:attrNameLst>
                                      </p:cBhvr>
                                      <p:to>
                                        <p:strVal val="visible"/>
                                      </p:to>
                                    </p:set>
                                    <p:anim calcmode="lin" valueType="num">
                                      <p:cBhvr additive="base">
                                        <p:cTn id="16" dur="500"/>
                                        <p:tgtEl>
                                          <p:spTgt spid="183"/>
                                        </p:tgtEl>
                                        <p:attrNameLst>
                                          <p:attrName>ppt_w</p:attrName>
                                        </p:attrNameLst>
                                      </p:cBhvr>
                                      <p:tavLst>
                                        <p:tav tm="0">
                                          <p:val>
                                            <p:strVal val="0"/>
                                          </p:val>
                                        </p:tav>
                                        <p:tav tm="100000">
                                          <p:val>
                                            <p:strVal val="#ppt_w"/>
                                          </p:val>
                                        </p:tav>
                                      </p:tavLst>
                                    </p:anim>
                                    <p:anim calcmode="lin" valueType="num">
                                      <p:cBhvr additive="base">
                                        <p:cTn id="17" dur="500"/>
                                        <p:tgtEl>
                                          <p:spTgt spid="183"/>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Effect transition="in" filter="fade">
                                      <p:cBhvr>
                                        <p:cTn id="21" dur="500"/>
                                        <p:tgtEl>
                                          <p:spTgt spid="18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89"/>
                                        </p:tgtEl>
                                        <p:attrNameLst>
                                          <p:attrName>style.visibility</p:attrName>
                                        </p:attrNameLst>
                                      </p:cBhvr>
                                      <p:to>
                                        <p:strVal val="visible"/>
                                      </p:to>
                                    </p:set>
                                    <p:anim calcmode="lin" valueType="num">
                                      <p:cBhvr additive="base">
                                        <p:cTn id="29" dur="500"/>
                                        <p:tgtEl>
                                          <p:spTgt spid="189"/>
                                        </p:tgtEl>
                                        <p:attrNameLst>
                                          <p:attrName>ppt_w</p:attrName>
                                        </p:attrNameLst>
                                      </p:cBhvr>
                                      <p:tavLst>
                                        <p:tav tm="0">
                                          <p:val>
                                            <p:strVal val="0"/>
                                          </p:val>
                                        </p:tav>
                                        <p:tav tm="100000">
                                          <p:val>
                                            <p:strVal val="#ppt_w"/>
                                          </p:val>
                                        </p:tav>
                                      </p:tavLst>
                                    </p:anim>
                                    <p:anim calcmode="lin" valueType="num">
                                      <p:cBhvr additive="base">
                                        <p:cTn id="30" dur="500"/>
                                        <p:tgtEl>
                                          <p:spTgt spid="189"/>
                                        </p:tgtEl>
                                        <p:attrNameLst>
                                          <p:attrName>ppt_h</p:attrName>
                                        </p:attrNameLst>
                                      </p:cBhvr>
                                      <p:tavLst>
                                        <p:tav tm="0">
                                          <p:val>
                                            <p:strVal val="0"/>
                                          </p:val>
                                        </p:tav>
                                        <p:tav tm="100000">
                                          <p:val>
                                            <p:strVal val="#ppt_h"/>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191"/>
                                        </p:tgtEl>
                                        <p:attrNameLst>
                                          <p:attrName>style.visibility</p:attrName>
                                        </p:attrNameLst>
                                      </p:cBhvr>
                                      <p:to>
                                        <p:strVal val="visible"/>
                                      </p:to>
                                    </p:set>
                                    <p:anim calcmode="lin" valueType="num">
                                      <p:cBhvr additive="base">
                                        <p:cTn id="34" dur="500"/>
                                        <p:tgtEl>
                                          <p:spTgt spid="191"/>
                                        </p:tgtEl>
                                        <p:attrNameLst>
                                          <p:attrName>ppt_w</p:attrName>
                                        </p:attrNameLst>
                                      </p:cBhvr>
                                      <p:tavLst>
                                        <p:tav tm="0">
                                          <p:val>
                                            <p:strVal val="0"/>
                                          </p:val>
                                        </p:tav>
                                        <p:tav tm="100000">
                                          <p:val>
                                            <p:strVal val="#ppt_w"/>
                                          </p:val>
                                        </p:tav>
                                      </p:tavLst>
                                    </p:anim>
                                    <p:anim calcmode="lin" valueType="num">
                                      <p:cBhvr additive="base">
                                        <p:cTn id="35" dur="500"/>
                                        <p:tgtEl>
                                          <p:spTgt spid="191"/>
                                        </p:tgtEl>
                                        <p:attrNameLst>
                                          <p:attrName>ppt_h</p:attrName>
                                        </p:attrNameLst>
                                      </p:cBhvr>
                                      <p:tavLst>
                                        <p:tav tm="0">
                                          <p:val>
                                            <p:strVal val="0"/>
                                          </p:val>
                                        </p:tav>
                                        <p:tav tm="100000">
                                          <p:val>
                                            <p:strVal val="#ppt_h"/>
                                          </p:val>
                                        </p:tav>
                                      </p:tavLst>
                                    </p:anim>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500"/>
                                        <p:tgtEl>
                                          <p:spTgt spid="193"/>
                                        </p:tgtEl>
                                        <p:attrNameLst>
                                          <p:attrName>ppt_w</p:attrName>
                                        </p:attrNameLst>
                                      </p:cBhvr>
                                      <p:tavLst>
                                        <p:tav tm="0">
                                          <p:val>
                                            <p:strVal val="0"/>
                                          </p:val>
                                        </p:tav>
                                        <p:tav tm="100000">
                                          <p:val>
                                            <p:strVal val="#ppt_w"/>
                                          </p:val>
                                        </p:tav>
                                      </p:tavLst>
                                    </p:anim>
                                    <p:anim calcmode="lin" valueType="num">
                                      <p:cBhvr additive="base">
                                        <p:cTn id="40" dur="500"/>
                                        <p:tgtEl>
                                          <p:spTgt spid="1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p:nvPr/>
        </p:nvSpPr>
        <p:spPr>
          <a:xfrm>
            <a:off x="1535610" y="692142"/>
            <a:ext cx="21630699"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a:solidFill>
                  <a:schemeClr val="dk2"/>
                </a:solidFill>
                <a:latin typeface="Calibri"/>
                <a:ea typeface="Calibri"/>
                <a:cs typeface="Calibri"/>
                <a:sym typeface="Calibri"/>
              </a:rPr>
              <a:t>What do I bring to my group for an</a:t>
            </a:r>
            <a:br>
              <a:rPr lang="fr-FR" sz="4800">
                <a:solidFill>
                  <a:schemeClr val="dk2"/>
                </a:solidFill>
                <a:latin typeface="Calibri"/>
                <a:ea typeface="Calibri"/>
                <a:cs typeface="Calibri"/>
                <a:sym typeface="Calibri"/>
              </a:rPr>
            </a:br>
            <a:r>
              <a:rPr lang="fr-FR" sz="8000" b="1">
                <a:solidFill>
                  <a:schemeClr val="accent3"/>
                </a:solidFill>
                <a:latin typeface="Roboto"/>
                <a:ea typeface="Roboto"/>
                <a:cs typeface="Roboto"/>
                <a:sym typeface="Roboto"/>
              </a:rPr>
              <a:t>informed group conscience? </a:t>
            </a:r>
            <a:endParaRPr sz="5400" b="1">
              <a:solidFill>
                <a:schemeClr val="dk2"/>
              </a:solidFill>
              <a:latin typeface="Arial"/>
              <a:ea typeface="Arial"/>
              <a:cs typeface="Arial"/>
              <a:sym typeface="Arial"/>
            </a:endParaRPr>
          </a:p>
        </p:txBody>
      </p:sp>
      <p:pic>
        <p:nvPicPr>
          <p:cNvPr id="200" name="Google Shape;200;p12" descr="Text, letter&#10;&#10;Description automatically generated"/>
          <p:cNvPicPr preferRelativeResize="0"/>
          <p:nvPr/>
        </p:nvPicPr>
        <p:blipFill rotWithShape="1">
          <a:blip r:embed="rId3">
            <a:alphaModFix/>
          </a:blip>
          <a:srcRect t="17859"/>
          <a:stretch/>
        </p:blipFill>
        <p:spPr>
          <a:xfrm>
            <a:off x="1884516" y="3102135"/>
            <a:ext cx="8773608" cy="7933123"/>
          </a:xfrm>
          <a:prstGeom prst="rect">
            <a:avLst/>
          </a:prstGeom>
          <a:noFill/>
          <a:ln w="28575" cap="flat" cmpd="sng">
            <a:solidFill>
              <a:srgbClr val="0070C0"/>
            </a:solidFill>
            <a:prstDash val="solid"/>
            <a:round/>
            <a:headEnd type="none" w="sm" len="sm"/>
            <a:tailEnd type="none" w="sm" len="sm"/>
          </a:ln>
        </p:spPr>
      </p:pic>
      <p:sp>
        <p:nvSpPr>
          <p:cNvPr id="201" name="Google Shape;201;p12"/>
          <p:cNvSpPr/>
          <p:nvPr/>
        </p:nvSpPr>
        <p:spPr>
          <a:xfrm>
            <a:off x="10473802" y="4468242"/>
            <a:ext cx="3663208" cy="1814486"/>
          </a:xfrm>
          <a:prstGeom prst="homePlat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02" name="Google Shape;202;p12"/>
          <p:cNvSpPr/>
          <p:nvPr/>
        </p:nvSpPr>
        <p:spPr>
          <a:xfrm rot="10800000">
            <a:off x="9456490" y="4468243"/>
            <a:ext cx="3663208" cy="1814486"/>
          </a:xfrm>
          <a:prstGeom prst="homePlat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03" name="Google Shape;203;p12"/>
          <p:cNvSpPr txBox="1"/>
          <p:nvPr/>
        </p:nvSpPr>
        <p:spPr>
          <a:xfrm>
            <a:off x="10273261" y="4842570"/>
            <a:ext cx="2927645" cy="1026691"/>
          </a:xfrm>
          <a:prstGeom prst="rect">
            <a:avLst/>
          </a:prstGeom>
          <a:noFill/>
          <a:ln>
            <a:noFill/>
          </a:ln>
        </p:spPr>
        <p:txBody>
          <a:bodyPr spcFirstLastPara="1" wrap="square" lIns="91425" tIns="45700" rIns="91425" bIns="45700" anchor="t" anchorCtr="0">
            <a:spAutoFit/>
          </a:bodyPr>
          <a:lstStyle/>
          <a:p>
            <a:pPr marL="0" marR="0" lvl="0" indent="0" algn="ctr" rtl="0">
              <a:lnSpc>
                <a:spcPct val="92307"/>
              </a:lnSpc>
              <a:spcBef>
                <a:spcPts val="0"/>
              </a:spcBef>
              <a:spcAft>
                <a:spcPts val="0"/>
              </a:spcAft>
              <a:buNone/>
            </a:pPr>
            <a:r>
              <a:rPr lang="fr-FR" sz="2600">
                <a:solidFill>
                  <a:schemeClr val="dk2"/>
                </a:solidFill>
                <a:latin typeface="Calibri"/>
                <a:ea typeface="Calibri"/>
                <a:cs typeface="Calibri"/>
                <a:sym typeface="Calibri"/>
              </a:rPr>
              <a:t>Please note that these are examples; topics will vary.</a:t>
            </a:r>
            <a:endParaRPr/>
          </a:p>
        </p:txBody>
      </p:sp>
      <p:pic>
        <p:nvPicPr>
          <p:cNvPr id="204" name="Google Shape;204;p12" descr="Text&#10;&#10;Description automatically generated"/>
          <p:cNvPicPr preferRelativeResize="0"/>
          <p:nvPr/>
        </p:nvPicPr>
        <p:blipFill rotWithShape="1">
          <a:blip r:embed="rId4">
            <a:alphaModFix/>
          </a:blip>
          <a:srcRect/>
          <a:stretch/>
        </p:blipFill>
        <p:spPr>
          <a:xfrm rot="-416217">
            <a:off x="14090596" y="2666058"/>
            <a:ext cx="7280431" cy="2398755"/>
          </a:xfrm>
          <a:prstGeom prst="rect">
            <a:avLst/>
          </a:prstGeom>
          <a:noFill/>
          <a:ln w="25400" cap="flat" cmpd="sng">
            <a:solidFill>
              <a:srgbClr val="0070C0"/>
            </a:solidFill>
            <a:prstDash val="solid"/>
            <a:round/>
            <a:headEnd type="none" w="sm" len="sm"/>
            <a:tailEnd type="none" w="sm" len="sm"/>
          </a:ln>
        </p:spPr>
      </p:pic>
      <p:pic>
        <p:nvPicPr>
          <p:cNvPr id="205" name="Google Shape;205;p12" descr="Text&#10;&#10;Description automatically generated"/>
          <p:cNvPicPr preferRelativeResize="0"/>
          <p:nvPr/>
        </p:nvPicPr>
        <p:blipFill rotWithShape="1">
          <a:blip r:embed="rId5">
            <a:alphaModFix/>
          </a:blip>
          <a:srcRect/>
          <a:stretch/>
        </p:blipFill>
        <p:spPr>
          <a:xfrm>
            <a:off x="16191813" y="5099122"/>
            <a:ext cx="7329140" cy="2695776"/>
          </a:xfrm>
          <a:prstGeom prst="rect">
            <a:avLst/>
          </a:prstGeom>
          <a:noFill/>
          <a:ln w="25400" cap="flat" cmpd="sng">
            <a:solidFill>
              <a:srgbClr val="0070C0"/>
            </a:solidFill>
            <a:prstDash val="solid"/>
            <a:round/>
            <a:headEnd type="none" w="sm" len="sm"/>
            <a:tailEnd type="none" w="sm" len="sm"/>
          </a:ln>
        </p:spPr>
      </p:pic>
      <p:pic>
        <p:nvPicPr>
          <p:cNvPr id="206" name="Google Shape;206;p12" descr="Text&#10;&#10;Description automatically generated"/>
          <p:cNvPicPr preferRelativeResize="0"/>
          <p:nvPr/>
        </p:nvPicPr>
        <p:blipFill rotWithShape="1">
          <a:blip r:embed="rId6">
            <a:alphaModFix/>
          </a:blip>
          <a:srcRect/>
          <a:stretch/>
        </p:blipFill>
        <p:spPr>
          <a:xfrm rot="295253">
            <a:off x="12849498" y="7821315"/>
            <a:ext cx="8042903" cy="2733243"/>
          </a:xfrm>
          <a:prstGeom prst="rect">
            <a:avLst/>
          </a:prstGeom>
          <a:noFill/>
          <a:ln w="25400" cap="flat" cmpd="sng">
            <a:solidFill>
              <a:srgbClr val="0070C0"/>
            </a:solidFill>
            <a:prstDash val="solid"/>
            <a:round/>
            <a:headEnd type="none" w="sm" len="sm"/>
            <a:tailEnd type="none" w="sm" len="sm"/>
          </a:ln>
        </p:spPr>
      </p:pic>
      <p:sp>
        <p:nvSpPr>
          <p:cNvPr id="207" name="Google Shape;207;p12"/>
          <p:cNvSpPr/>
          <p:nvPr/>
        </p:nvSpPr>
        <p:spPr>
          <a:xfrm>
            <a:off x="0" y="11021810"/>
            <a:ext cx="24385588" cy="269577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08" name="Google Shape;208;p12"/>
          <p:cNvSpPr/>
          <p:nvPr/>
        </p:nvSpPr>
        <p:spPr>
          <a:xfrm>
            <a:off x="16616023" y="10459194"/>
            <a:ext cx="3240360" cy="1584176"/>
          </a:xfrm>
          <a:prstGeom prst="triangl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sp>
        <p:nvSpPr>
          <p:cNvPr id="209" name="Google Shape;209;p12"/>
          <p:cNvSpPr/>
          <p:nvPr/>
        </p:nvSpPr>
        <p:spPr>
          <a:xfrm>
            <a:off x="4369459" y="10459194"/>
            <a:ext cx="3240360" cy="1584176"/>
          </a:xfrm>
          <a:prstGeom prst="triangle">
            <a:avLst>
              <a:gd name="adj" fmla="val 50000"/>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300">
              <a:solidFill>
                <a:schemeClr val="dk1"/>
              </a:solidFill>
              <a:latin typeface="Calibri"/>
              <a:ea typeface="Calibri"/>
              <a:cs typeface="Calibri"/>
              <a:sym typeface="Calibri"/>
            </a:endParaRPr>
          </a:p>
        </p:txBody>
      </p:sp>
      <p:cxnSp>
        <p:nvCxnSpPr>
          <p:cNvPr id="210" name="Google Shape;210;p12"/>
          <p:cNvCxnSpPr/>
          <p:nvPr/>
        </p:nvCxnSpPr>
        <p:spPr>
          <a:xfrm>
            <a:off x="12192794" y="10963250"/>
            <a:ext cx="0" cy="2754338"/>
          </a:xfrm>
          <a:prstGeom prst="straightConnector1">
            <a:avLst/>
          </a:prstGeom>
          <a:noFill/>
          <a:ln w="76200" cap="flat" cmpd="sng">
            <a:solidFill>
              <a:schemeClr val="lt1"/>
            </a:solidFill>
            <a:prstDash val="solid"/>
            <a:round/>
            <a:headEnd type="none" w="sm" len="sm"/>
            <a:tailEnd type="none" w="sm" len="sm"/>
          </a:ln>
        </p:spPr>
      </p:cxnSp>
      <p:sp>
        <p:nvSpPr>
          <p:cNvPr id="211" name="Google Shape;211;p12"/>
          <p:cNvSpPr/>
          <p:nvPr/>
        </p:nvSpPr>
        <p:spPr>
          <a:xfrm>
            <a:off x="1463609" y="11836084"/>
            <a:ext cx="9505049" cy="1143390"/>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fr-FR" sz="4000" b="1" dirty="0">
                <a:solidFill>
                  <a:schemeClr val="dk2"/>
                </a:solidFill>
                <a:latin typeface="Calibri"/>
                <a:ea typeface="Calibri"/>
                <a:cs typeface="Calibri"/>
                <a:sym typeface="Calibri"/>
              </a:rPr>
              <a:t>An issue </a:t>
            </a:r>
            <a:r>
              <a:rPr lang="fr-FR" sz="4000" b="1" dirty="0" err="1">
                <a:solidFill>
                  <a:schemeClr val="dk2"/>
                </a:solidFill>
                <a:latin typeface="Calibri"/>
                <a:ea typeface="Calibri"/>
                <a:cs typeface="Calibri"/>
                <a:sym typeface="Calibri"/>
              </a:rPr>
              <a:t>that</a:t>
            </a:r>
            <a:r>
              <a:rPr lang="fr-FR" sz="4000" b="1" dirty="0">
                <a:solidFill>
                  <a:schemeClr val="dk2"/>
                </a:solidFill>
                <a:latin typeface="Calibri"/>
                <a:ea typeface="Calibri"/>
                <a:cs typeface="Calibri"/>
                <a:sym typeface="Calibri"/>
              </a:rPr>
              <a:t> </a:t>
            </a:r>
            <a:r>
              <a:rPr lang="fr-FR" sz="4000" b="1" dirty="0" err="1">
                <a:solidFill>
                  <a:schemeClr val="dk2"/>
                </a:solidFill>
                <a:latin typeface="Calibri"/>
                <a:ea typeface="Calibri"/>
                <a:cs typeface="Calibri"/>
                <a:sym typeface="Calibri"/>
              </a:rPr>
              <a:t>needs</a:t>
            </a:r>
            <a:r>
              <a:rPr lang="fr-FR" sz="4000" b="1" dirty="0">
                <a:solidFill>
                  <a:schemeClr val="dk2"/>
                </a:solidFill>
                <a:latin typeface="Calibri"/>
                <a:ea typeface="Calibri"/>
                <a:cs typeface="Calibri"/>
                <a:sym typeface="Calibri"/>
              </a:rPr>
              <a:t> a group conscience </a:t>
            </a:r>
            <a:r>
              <a:rPr lang="fr-FR" sz="4000" b="1" dirty="0" err="1">
                <a:solidFill>
                  <a:schemeClr val="dk2"/>
                </a:solidFill>
                <a:latin typeface="Calibri"/>
                <a:ea typeface="Calibri"/>
                <a:cs typeface="Calibri"/>
                <a:sym typeface="Calibri"/>
              </a:rPr>
              <a:t>which</a:t>
            </a:r>
            <a:r>
              <a:rPr lang="fr-FR" sz="4000" b="1" dirty="0">
                <a:solidFill>
                  <a:schemeClr val="dk2"/>
                </a:solidFill>
                <a:latin typeface="Calibri"/>
                <a:ea typeface="Calibri"/>
                <a:cs typeface="Calibri"/>
                <a:sym typeface="Calibri"/>
              </a:rPr>
              <a:t> impacts </a:t>
            </a:r>
            <a:r>
              <a:rPr lang="fr-FR" sz="4000" b="1" dirty="0">
                <a:solidFill>
                  <a:schemeClr val="accent6"/>
                </a:solidFill>
                <a:latin typeface="Calibri"/>
                <a:ea typeface="Calibri"/>
                <a:cs typeface="Calibri"/>
                <a:sym typeface="Calibri"/>
              </a:rPr>
              <a:t>Area 51 </a:t>
            </a:r>
            <a:r>
              <a:rPr lang="fr-FR" sz="4000" b="1" dirty="0" err="1">
                <a:solidFill>
                  <a:schemeClr val="dk2"/>
                </a:solidFill>
                <a:latin typeface="Calibri"/>
                <a:ea typeface="Calibri"/>
                <a:cs typeface="Calibri"/>
                <a:sym typeface="Calibri"/>
              </a:rPr>
              <a:t>may</a:t>
            </a:r>
            <a:r>
              <a:rPr lang="fr-FR" sz="4000" b="1" dirty="0">
                <a:solidFill>
                  <a:schemeClr val="dk2"/>
                </a:solidFill>
                <a:latin typeface="Calibri"/>
                <a:ea typeface="Calibri"/>
                <a:cs typeface="Calibri"/>
                <a:sym typeface="Calibri"/>
              </a:rPr>
              <a:t> look like </a:t>
            </a:r>
            <a:r>
              <a:rPr lang="fr-FR" sz="4000" b="1" dirty="0" err="1">
                <a:solidFill>
                  <a:schemeClr val="dk2"/>
                </a:solidFill>
                <a:latin typeface="Calibri"/>
                <a:ea typeface="Calibri"/>
                <a:cs typeface="Calibri"/>
                <a:sym typeface="Calibri"/>
              </a:rPr>
              <a:t>this</a:t>
            </a:r>
            <a:endParaRPr dirty="0"/>
          </a:p>
        </p:txBody>
      </p:sp>
      <p:sp>
        <p:nvSpPr>
          <p:cNvPr id="212" name="Google Shape;212;p12"/>
          <p:cNvSpPr/>
          <p:nvPr/>
        </p:nvSpPr>
        <p:spPr>
          <a:xfrm>
            <a:off x="13704959" y="11836084"/>
            <a:ext cx="8869385" cy="1143390"/>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fr-FR" sz="4000" b="1">
                <a:solidFill>
                  <a:schemeClr val="dk2"/>
                </a:solidFill>
                <a:latin typeface="Calibri"/>
                <a:ea typeface="Calibri"/>
                <a:cs typeface="Calibri"/>
                <a:sym typeface="Calibri"/>
              </a:rPr>
              <a:t>An issue that needs a group conscience which impacts </a:t>
            </a:r>
            <a:r>
              <a:rPr lang="fr-FR" sz="4000" b="1">
                <a:solidFill>
                  <a:schemeClr val="accent6"/>
                </a:solidFill>
                <a:latin typeface="Calibri"/>
                <a:ea typeface="Calibri"/>
                <a:cs typeface="Calibri"/>
                <a:sym typeface="Calibri"/>
              </a:rPr>
              <a:t>GSO </a:t>
            </a:r>
            <a:r>
              <a:rPr lang="fr-FR" sz="4000" b="1">
                <a:solidFill>
                  <a:schemeClr val="dk2"/>
                </a:solidFill>
                <a:latin typeface="Calibri"/>
                <a:ea typeface="Calibri"/>
                <a:cs typeface="Calibri"/>
                <a:sym typeface="Calibri"/>
              </a:rPr>
              <a:t>may look like this</a:t>
            </a:r>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500"/>
                                        <p:tgtEl>
                                          <p:spTgt spid="2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fade">
                                      <p:cBhvr>
                                        <p:cTn id="1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p:nvPr/>
        </p:nvSpPr>
        <p:spPr>
          <a:xfrm>
            <a:off x="1535610" y="692142"/>
            <a:ext cx="1812975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b="1">
                <a:solidFill>
                  <a:schemeClr val="accent3"/>
                </a:solidFill>
                <a:latin typeface="Roboto"/>
                <a:ea typeface="Roboto"/>
                <a:cs typeface="Roboto"/>
                <a:sym typeface="Roboto"/>
              </a:rPr>
              <a:t>Where do the 12 concepts fit?</a:t>
            </a:r>
            <a:endParaRPr/>
          </a:p>
          <a:p>
            <a:pPr marL="0" marR="0" lvl="0" indent="0" algn="l" rtl="0">
              <a:spcBef>
                <a:spcPts val="0"/>
              </a:spcBef>
              <a:spcAft>
                <a:spcPts val="0"/>
              </a:spcAft>
              <a:buNone/>
            </a:pPr>
            <a:r>
              <a:rPr lang="fr-FR" sz="4800">
                <a:solidFill>
                  <a:schemeClr val="dk2"/>
                </a:solidFill>
                <a:latin typeface="Calibri"/>
                <a:ea typeface="Calibri"/>
                <a:cs typeface="Calibri"/>
                <a:sym typeface="Calibri"/>
              </a:rPr>
              <a:t>Here’s how some A.A. members become of service to A.A. as a whole:</a:t>
            </a:r>
            <a:endParaRPr sz="5400" b="1">
              <a:solidFill>
                <a:schemeClr val="dk2"/>
              </a:solidFill>
              <a:latin typeface="Arial"/>
              <a:ea typeface="Arial"/>
              <a:cs typeface="Arial"/>
              <a:sym typeface="Arial"/>
            </a:endParaRPr>
          </a:p>
        </p:txBody>
      </p:sp>
      <p:sp>
        <p:nvSpPr>
          <p:cNvPr id="218" name="Google Shape;218;p13"/>
          <p:cNvSpPr/>
          <p:nvPr/>
        </p:nvSpPr>
        <p:spPr>
          <a:xfrm>
            <a:off x="5805750" y="3690442"/>
            <a:ext cx="2570620" cy="3168352"/>
          </a:xfrm>
          <a:custGeom>
            <a:avLst/>
            <a:gdLst/>
            <a:ahLst/>
            <a:cxnLst/>
            <a:rect l="l" t="t" r="r" b="b"/>
            <a:pathLst>
              <a:path w="3462" h="4267" extrusionOk="0">
                <a:moveTo>
                  <a:pt x="2986" y="793"/>
                </a:moveTo>
                <a:lnTo>
                  <a:pt x="2988" y="795"/>
                </a:lnTo>
                <a:lnTo>
                  <a:pt x="2995" y="796"/>
                </a:lnTo>
                <a:lnTo>
                  <a:pt x="3007" y="802"/>
                </a:lnTo>
                <a:lnTo>
                  <a:pt x="3022" y="810"/>
                </a:lnTo>
                <a:lnTo>
                  <a:pt x="3037" y="819"/>
                </a:lnTo>
                <a:lnTo>
                  <a:pt x="3056" y="833"/>
                </a:lnTo>
                <a:lnTo>
                  <a:pt x="3076" y="848"/>
                </a:lnTo>
                <a:lnTo>
                  <a:pt x="3095" y="867"/>
                </a:lnTo>
                <a:lnTo>
                  <a:pt x="3114" y="888"/>
                </a:lnTo>
                <a:lnTo>
                  <a:pt x="3131" y="913"/>
                </a:lnTo>
                <a:lnTo>
                  <a:pt x="3144" y="943"/>
                </a:lnTo>
                <a:lnTo>
                  <a:pt x="3158" y="976"/>
                </a:lnTo>
                <a:lnTo>
                  <a:pt x="3165" y="1012"/>
                </a:lnTo>
                <a:lnTo>
                  <a:pt x="3169" y="1052"/>
                </a:lnTo>
                <a:lnTo>
                  <a:pt x="3167" y="1098"/>
                </a:lnTo>
                <a:lnTo>
                  <a:pt x="3160" y="1147"/>
                </a:lnTo>
                <a:lnTo>
                  <a:pt x="3146" y="1201"/>
                </a:lnTo>
                <a:lnTo>
                  <a:pt x="3123" y="1260"/>
                </a:lnTo>
                <a:lnTo>
                  <a:pt x="3093" y="1324"/>
                </a:lnTo>
                <a:lnTo>
                  <a:pt x="3045" y="1412"/>
                </a:lnTo>
                <a:lnTo>
                  <a:pt x="2993" y="1486"/>
                </a:lnTo>
                <a:lnTo>
                  <a:pt x="2944" y="1547"/>
                </a:lnTo>
                <a:lnTo>
                  <a:pt x="2894" y="1599"/>
                </a:lnTo>
                <a:lnTo>
                  <a:pt x="2846" y="1641"/>
                </a:lnTo>
                <a:lnTo>
                  <a:pt x="2798" y="1671"/>
                </a:lnTo>
                <a:lnTo>
                  <a:pt x="2753" y="1696"/>
                </a:lnTo>
                <a:lnTo>
                  <a:pt x="2709" y="1713"/>
                </a:lnTo>
                <a:lnTo>
                  <a:pt x="2668" y="1725"/>
                </a:lnTo>
                <a:lnTo>
                  <a:pt x="2630" y="1730"/>
                </a:lnTo>
                <a:lnTo>
                  <a:pt x="2596" y="1732"/>
                </a:lnTo>
                <a:lnTo>
                  <a:pt x="2565" y="1730"/>
                </a:lnTo>
                <a:lnTo>
                  <a:pt x="2540" y="1729"/>
                </a:lnTo>
                <a:lnTo>
                  <a:pt x="2519" y="1725"/>
                </a:lnTo>
                <a:lnTo>
                  <a:pt x="2504" y="1719"/>
                </a:lnTo>
                <a:lnTo>
                  <a:pt x="2495" y="1717"/>
                </a:lnTo>
                <a:lnTo>
                  <a:pt x="2491" y="1715"/>
                </a:lnTo>
                <a:lnTo>
                  <a:pt x="2416" y="1725"/>
                </a:lnTo>
                <a:lnTo>
                  <a:pt x="2313" y="1723"/>
                </a:lnTo>
                <a:lnTo>
                  <a:pt x="2217" y="1769"/>
                </a:lnTo>
                <a:lnTo>
                  <a:pt x="2160" y="1818"/>
                </a:lnTo>
                <a:lnTo>
                  <a:pt x="2158" y="1822"/>
                </a:lnTo>
                <a:lnTo>
                  <a:pt x="2156" y="1831"/>
                </a:lnTo>
                <a:lnTo>
                  <a:pt x="2151" y="1849"/>
                </a:lnTo>
                <a:lnTo>
                  <a:pt x="2145" y="1871"/>
                </a:lnTo>
                <a:lnTo>
                  <a:pt x="2137" y="1900"/>
                </a:lnTo>
                <a:lnTo>
                  <a:pt x="2130" y="1932"/>
                </a:lnTo>
                <a:lnTo>
                  <a:pt x="2120" y="1969"/>
                </a:lnTo>
                <a:lnTo>
                  <a:pt x="2110" y="2007"/>
                </a:lnTo>
                <a:lnTo>
                  <a:pt x="2103" y="2049"/>
                </a:lnTo>
                <a:lnTo>
                  <a:pt x="2093" y="2093"/>
                </a:lnTo>
                <a:lnTo>
                  <a:pt x="2086" y="2136"/>
                </a:lnTo>
                <a:lnTo>
                  <a:pt x="2080" y="2182"/>
                </a:lnTo>
                <a:lnTo>
                  <a:pt x="2074" y="2226"/>
                </a:lnTo>
                <a:lnTo>
                  <a:pt x="2070" y="2270"/>
                </a:lnTo>
                <a:lnTo>
                  <a:pt x="2070" y="2312"/>
                </a:lnTo>
                <a:lnTo>
                  <a:pt x="2070" y="2352"/>
                </a:lnTo>
                <a:lnTo>
                  <a:pt x="2074" y="2390"/>
                </a:lnTo>
                <a:lnTo>
                  <a:pt x="2080" y="2422"/>
                </a:lnTo>
                <a:lnTo>
                  <a:pt x="2091" y="2453"/>
                </a:lnTo>
                <a:lnTo>
                  <a:pt x="2103" y="2478"/>
                </a:lnTo>
                <a:lnTo>
                  <a:pt x="2122" y="2497"/>
                </a:lnTo>
                <a:lnTo>
                  <a:pt x="2143" y="2510"/>
                </a:lnTo>
                <a:lnTo>
                  <a:pt x="2168" y="2516"/>
                </a:lnTo>
                <a:lnTo>
                  <a:pt x="2198" y="2514"/>
                </a:lnTo>
                <a:lnTo>
                  <a:pt x="2235" y="2504"/>
                </a:lnTo>
                <a:lnTo>
                  <a:pt x="2300" y="2487"/>
                </a:lnTo>
                <a:lnTo>
                  <a:pt x="2361" y="2478"/>
                </a:lnTo>
                <a:lnTo>
                  <a:pt x="2422" y="2478"/>
                </a:lnTo>
                <a:lnTo>
                  <a:pt x="2479" y="2481"/>
                </a:lnTo>
                <a:lnTo>
                  <a:pt x="2533" y="2493"/>
                </a:lnTo>
                <a:lnTo>
                  <a:pt x="2584" y="2508"/>
                </a:lnTo>
                <a:lnTo>
                  <a:pt x="2632" y="2525"/>
                </a:lnTo>
                <a:lnTo>
                  <a:pt x="2676" y="2546"/>
                </a:lnTo>
                <a:lnTo>
                  <a:pt x="2714" y="2567"/>
                </a:lnTo>
                <a:lnTo>
                  <a:pt x="2749" y="2588"/>
                </a:lnTo>
                <a:lnTo>
                  <a:pt x="2777" y="2607"/>
                </a:lnTo>
                <a:lnTo>
                  <a:pt x="2800" y="2624"/>
                </a:lnTo>
                <a:lnTo>
                  <a:pt x="2818" y="2638"/>
                </a:lnTo>
                <a:lnTo>
                  <a:pt x="2829" y="2647"/>
                </a:lnTo>
                <a:lnTo>
                  <a:pt x="2833" y="2651"/>
                </a:lnTo>
                <a:lnTo>
                  <a:pt x="3462" y="3299"/>
                </a:lnTo>
                <a:lnTo>
                  <a:pt x="3211" y="3515"/>
                </a:lnTo>
                <a:lnTo>
                  <a:pt x="3207" y="3516"/>
                </a:lnTo>
                <a:lnTo>
                  <a:pt x="3198" y="3522"/>
                </a:lnTo>
                <a:lnTo>
                  <a:pt x="3183" y="3532"/>
                </a:lnTo>
                <a:lnTo>
                  <a:pt x="3162" y="3539"/>
                </a:lnTo>
                <a:lnTo>
                  <a:pt x="3139" y="3545"/>
                </a:lnTo>
                <a:lnTo>
                  <a:pt x="3114" y="3549"/>
                </a:lnTo>
                <a:lnTo>
                  <a:pt x="3089" y="3549"/>
                </a:lnTo>
                <a:lnTo>
                  <a:pt x="3062" y="3543"/>
                </a:lnTo>
                <a:lnTo>
                  <a:pt x="3037" y="3534"/>
                </a:lnTo>
                <a:lnTo>
                  <a:pt x="3014" y="3524"/>
                </a:lnTo>
                <a:lnTo>
                  <a:pt x="2993" y="3513"/>
                </a:lnTo>
                <a:lnTo>
                  <a:pt x="2978" y="3503"/>
                </a:lnTo>
                <a:lnTo>
                  <a:pt x="2967" y="3497"/>
                </a:lnTo>
                <a:lnTo>
                  <a:pt x="2963" y="3495"/>
                </a:lnTo>
                <a:lnTo>
                  <a:pt x="2431" y="3019"/>
                </a:lnTo>
                <a:lnTo>
                  <a:pt x="2426" y="3019"/>
                </a:lnTo>
                <a:lnTo>
                  <a:pt x="2412" y="3019"/>
                </a:lnTo>
                <a:lnTo>
                  <a:pt x="2393" y="3019"/>
                </a:lnTo>
                <a:lnTo>
                  <a:pt x="2365" y="3021"/>
                </a:lnTo>
                <a:lnTo>
                  <a:pt x="2332" y="3023"/>
                </a:lnTo>
                <a:lnTo>
                  <a:pt x="2294" y="3028"/>
                </a:lnTo>
                <a:lnTo>
                  <a:pt x="2250" y="3034"/>
                </a:lnTo>
                <a:lnTo>
                  <a:pt x="2204" y="3044"/>
                </a:lnTo>
                <a:lnTo>
                  <a:pt x="2154" y="3055"/>
                </a:lnTo>
                <a:lnTo>
                  <a:pt x="2105" y="3070"/>
                </a:lnTo>
                <a:lnTo>
                  <a:pt x="2053" y="3091"/>
                </a:lnTo>
                <a:lnTo>
                  <a:pt x="2000" y="3114"/>
                </a:lnTo>
                <a:lnTo>
                  <a:pt x="1948" y="3143"/>
                </a:lnTo>
                <a:lnTo>
                  <a:pt x="1898" y="3175"/>
                </a:lnTo>
                <a:lnTo>
                  <a:pt x="1849" y="3213"/>
                </a:lnTo>
                <a:lnTo>
                  <a:pt x="1805" y="3259"/>
                </a:lnTo>
                <a:lnTo>
                  <a:pt x="1763" y="3309"/>
                </a:lnTo>
                <a:lnTo>
                  <a:pt x="1726" y="3366"/>
                </a:lnTo>
                <a:lnTo>
                  <a:pt x="1694" y="3431"/>
                </a:lnTo>
                <a:lnTo>
                  <a:pt x="1636" y="3560"/>
                </a:lnTo>
                <a:lnTo>
                  <a:pt x="1581" y="3677"/>
                </a:lnTo>
                <a:lnTo>
                  <a:pt x="1526" y="3781"/>
                </a:lnTo>
                <a:lnTo>
                  <a:pt x="1474" y="3875"/>
                </a:lnTo>
                <a:lnTo>
                  <a:pt x="1422" y="3955"/>
                </a:lnTo>
                <a:lnTo>
                  <a:pt x="1373" y="4025"/>
                </a:lnTo>
                <a:lnTo>
                  <a:pt x="1325" y="4084"/>
                </a:lnTo>
                <a:lnTo>
                  <a:pt x="1279" y="4136"/>
                </a:lnTo>
                <a:lnTo>
                  <a:pt x="1237" y="4176"/>
                </a:lnTo>
                <a:lnTo>
                  <a:pt x="1199" y="4208"/>
                </a:lnTo>
                <a:lnTo>
                  <a:pt x="1162" y="4235"/>
                </a:lnTo>
                <a:lnTo>
                  <a:pt x="1130" y="4252"/>
                </a:lnTo>
                <a:lnTo>
                  <a:pt x="1099" y="4264"/>
                </a:lnTo>
                <a:lnTo>
                  <a:pt x="1074" y="4267"/>
                </a:lnTo>
                <a:lnTo>
                  <a:pt x="1053" y="4267"/>
                </a:lnTo>
                <a:lnTo>
                  <a:pt x="1048" y="4266"/>
                </a:lnTo>
                <a:lnTo>
                  <a:pt x="1034" y="4262"/>
                </a:lnTo>
                <a:lnTo>
                  <a:pt x="1021" y="4260"/>
                </a:lnTo>
                <a:lnTo>
                  <a:pt x="908" y="4239"/>
                </a:lnTo>
                <a:lnTo>
                  <a:pt x="803" y="4225"/>
                </a:lnTo>
                <a:lnTo>
                  <a:pt x="707" y="4216"/>
                </a:lnTo>
                <a:lnTo>
                  <a:pt x="620" y="4210"/>
                </a:lnTo>
                <a:lnTo>
                  <a:pt x="539" y="4208"/>
                </a:lnTo>
                <a:lnTo>
                  <a:pt x="465" y="4208"/>
                </a:lnTo>
                <a:lnTo>
                  <a:pt x="400" y="4212"/>
                </a:lnTo>
                <a:lnTo>
                  <a:pt x="339" y="4218"/>
                </a:lnTo>
                <a:lnTo>
                  <a:pt x="285" y="4224"/>
                </a:lnTo>
                <a:lnTo>
                  <a:pt x="239" y="4231"/>
                </a:lnTo>
                <a:lnTo>
                  <a:pt x="197" y="4241"/>
                </a:lnTo>
                <a:lnTo>
                  <a:pt x="159" y="4248"/>
                </a:lnTo>
                <a:lnTo>
                  <a:pt x="128" y="4254"/>
                </a:lnTo>
                <a:lnTo>
                  <a:pt x="102" y="4262"/>
                </a:lnTo>
                <a:lnTo>
                  <a:pt x="79" y="4266"/>
                </a:lnTo>
                <a:lnTo>
                  <a:pt x="60" y="4267"/>
                </a:lnTo>
                <a:lnTo>
                  <a:pt x="42" y="4266"/>
                </a:lnTo>
                <a:lnTo>
                  <a:pt x="31" y="4262"/>
                </a:lnTo>
                <a:lnTo>
                  <a:pt x="21" y="4254"/>
                </a:lnTo>
                <a:lnTo>
                  <a:pt x="16" y="4241"/>
                </a:lnTo>
                <a:lnTo>
                  <a:pt x="10" y="4224"/>
                </a:lnTo>
                <a:lnTo>
                  <a:pt x="4" y="4178"/>
                </a:lnTo>
                <a:lnTo>
                  <a:pt x="0" y="4132"/>
                </a:lnTo>
                <a:lnTo>
                  <a:pt x="0" y="4084"/>
                </a:lnTo>
                <a:lnTo>
                  <a:pt x="4" y="4037"/>
                </a:lnTo>
                <a:lnTo>
                  <a:pt x="14" y="3989"/>
                </a:lnTo>
                <a:lnTo>
                  <a:pt x="29" y="3941"/>
                </a:lnTo>
                <a:lnTo>
                  <a:pt x="50" y="3898"/>
                </a:lnTo>
                <a:lnTo>
                  <a:pt x="79" y="3854"/>
                </a:lnTo>
                <a:lnTo>
                  <a:pt x="117" y="3814"/>
                </a:lnTo>
                <a:lnTo>
                  <a:pt x="163" y="3779"/>
                </a:lnTo>
                <a:lnTo>
                  <a:pt x="201" y="3760"/>
                </a:lnTo>
                <a:lnTo>
                  <a:pt x="245" y="3745"/>
                </a:lnTo>
                <a:lnTo>
                  <a:pt x="295" y="3738"/>
                </a:lnTo>
                <a:lnTo>
                  <a:pt x="348" y="3732"/>
                </a:lnTo>
                <a:lnTo>
                  <a:pt x="405" y="3730"/>
                </a:lnTo>
                <a:lnTo>
                  <a:pt x="465" y="3730"/>
                </a:lnTo>
                <a:lnTo>
                  <a:pt x="526" y="3732"/>
                </a:lnTo>
                <a:lnTo>
                  <a:pt x="585" y="3734"/>
                </a:lnTo>
                <a:lnTo>
                  <a:pt x="644" y="3734"/>
                </a:lnTo>
                <a:lnTo>
                  <a:pt x="704" y="3736"/>
                </a:lnTo>
                <a:lnTo>
                  <a:pt x="757" y="3734"/>
                </a:lnTo>
                <a:lnTo>
                  <a:pt x="809" y="3728"/>
                </a:lnTo>
                <a:lnTo>
                  <a:pt x="855" y="3720"/>
                </a:lnTo>
                <a:lnTo>
                  <a:pt x="893" y="3707"/>
                </a:lnTo>
                <a:lnTo>
                  <a:pt x="927" y="3690"/>
                </a:lnTo>
                <a:lnTo>
                  <a:pt x="956" y="3661"/>
                </a:lnTo>
                <a:lnTo>
                  <a:pt x="981" y="3625"/>
                </a:lnTo>
                <a:lnTo>
                  <a:pt x="1002" y="3581"/>
                </a:lnTo>
                <a:lnTo>
                  <a:pt x="1021" y="3534"/>
                </a:lnTo>
                <a:lnTo>
                  <a:pt x="1036" y="3480"/>
                </a:lnTo>
                <a:lnTo>
                  <a:pt x="1048" y="3427"/>
                </a:lnTo>
                <a:lnTo>
                  <a:pt x="1059" y="3372"/>
                </a:lnTo>
                <a:lnTo>
                  <a:pt x="1067" y="3318"/>
                </a:lnTo>
                <a:lnTo>
                  <a:pt x="1073" y="3269"/>
                </a:lnTo>
                <a:lnTo>
                  <a:pt x="1076" y="3225"/>
                </a:lnTo>
                <a:lnTo>
                  <a:pt x="1080" y="3187"/>
                </a:lnTo>
                <a:lnTo>
                  <a:pt x="1082" y="3158"/>
                </a:lnTo>
                <a:lnTo>
                  <a:pt x="1082" y="3139"/>
                </a:lnTo>
                <a:lnTo>
                  <a:pt x="1082" y="3133"/>
                </a:lnTo>
                <a:lnTo>
                  <a:pt x="1084" y="3128"/>
                </a:lnTo>
                <a:lnTo>
                  <a:pt x="1086" y="3110"/>
                </a:lnTo>
                <a:lnTo>
                  <a:pt x="1090" y="3082"/>
                </a:lnTo>
                <a:lnTo>
                  <a:pt x="1095" y="3044"/>
                </a:lnTo>
                <a:lnTo>
                  <a:pt x="1103" y="2998"/>
                </a:lnTo>
                <a:lnTo>
                  <a:pt x="1111" y="2945"/>
                </a:lnTo>
                <a:lnTo>
                  <a:pt x="1120" y="2884"/>
                </a:lnTo>
                <a:lnTo>
                  <a:pt x="1130" y="2817"/>
                </a:lnTo>
                <a:lnTo>
                  <a:pt x="1141" y="2744"/>
                </a:lnTo>
                <a:lnTo>
                  <a:pt x="1153" y="2668"/>
                </a:lnTo>
                <a:lnTo>
                  <a:pt x="1164" y="2590"/>
                </a:lnTo>
                <a:lnTo>
                  <a:pt x="1176" y="2508"/>
                </a:lnTo>
                <a:lnTo>
                  <a:pt x="1189" y="2426"/>
                </a:lnTo>
                <a:lnTo>
                  <a:pt x="1201" y="2344"/>
                </a:lnTo>
                <a:lnTo>
                  <a:pt x="1212" y="2262"/>
                </a:lnTo>
                <a:lnTo>
                  <a:pt x="1225" y="2182"/>
                </a:lnTo>
                <a:lnTo>
                  <a:pt x="1237" y="2102"/>
                </a:lnTo>
                <a:lnTo>
                  <a:pt x="1246" y="2028"/>
                </a:lnTo>
                <a:lnTo>
                  <a:pt x="1258" y="1957"/>
                </a:lnTo>
                <a:lnTo>
                  <a:pt x="1266" y="1892"/>
                </a:lnTo>
                <a:lnTo>
                  <a:pt x="1273" y="1824"/>
                </a:lnTo>
                <a:lnTo>
                  <a:pt x="1275" y="1765"/>
                </a:lnTo>
                <a:lnTo>
                  <a:pt x="1273" y="1713"/>
                </a:lnTo>
                <a:lnTo>
                  <a:pt x="1267" y="1669"/>
                </a:lnTo>
                <a:lnTo>
                  <a:pt x="1258" y="1633"/>
                </a:lnTo>
                <a:lnTo>
                  <a:pt x="1246" y="1601"/>
                </a:lnTo>
                <a:lnTo>
                  <a:pt x="1233" y="1576"/>
                </a:lnTo>
                <a:lnTo>
                  <a:pt x="1216" y="1557"/>
                </a:lnTo>
                <a:lnTo>
                  <a:pt x="1199" y="1542"/>
                </a:lnTo>
                <a:lnTo>
                  <a:pt x="1181" y="1530"/>
                </a:lnTo>
                <a:lnTo>
                  <a:pt x="1164" y="1523"/>
                </a:lnTo>
                <a:lnTo>
                  <a:pt x="1147" y="1519"/>
                </a:lnTo>
                <a:lnTo>
                  <a:pt x="1130" y="1515"/>
                </a:lnTo>
                <a:lnTo>
                  <a:pt x="1116" y="1515"/>
                </a:lnTo>
                <a:lnTo>
                  <a:pt x="1103" y="1515"/>
                </a:lnTo>
                <a:lnTo>
                  <a:pt x="1094" y="1517"/>
                </a:lnTo>
                <a:lnTo>
                  <a:pt x="1088" y="1517"/>
                </a:lnTo>
                <a:lnTo>
                  <a:pt x="1086" y="1519"/>
                </a:lnTo>
                <a:lnTo>
                  <a:pt x="985" y="1547"/>
                </a:lnTo>
                <a:lnTo>
                  <a:pt x="555" y="2066"/>
                </a:lnTo>
                <a:lnTo>
                  <a:pt x="319" y="1814"/>
                </a:lnTo>
                <a:lnTo>
                  <a:pt x="321" y="1809"/>
                </a:lnTo>
                <a:lnTo>
                  <a:pt x="327" y="1795"/>
                </a:lnTo>
                <a:lnTo>
                  <a:pt x="339" y="1774"/>
                </a:lnTo>
                <a:lnTo>
                  <a:pt x="352" y="1744"/>
                </a:lnTo>
                <a:lnTo>
                  <a:pt x="371" y="1709"/>
                </a:lnTo>
                <a:lnTo>
                  <a:pt x="392" y="1669"/>
                </a:lnTo>
                <a:lnTo>
                  <a:pt x="417" y="1624"/>
                </a:lnTo>
                <a:lnTo>
                  <a:pt x="448" y="1576"/>
                </a:lnTo>
                <a:lnTo>
                  <a:pt x="478" y="1525"/>
                </a:lnTo>
                <a:lnTo>
                  <a:pt x="514" y="1473"/>
                </a:lnTo>
                <a:lnTo>
                  <a:pt x="551" y="1420"/>
                </a:lnTo>
                <a:lnTo>
                  <a:pt x="593" y="1368"/>
                </a:lnTo>
                <a:lnTo>
                  <a:pt x="635" y="1317"/>
                </a:lnTo>
                <a:lnTo>
                  <a:pt x="681" y="1267"/>
                </a:lnTo>
                <a:lnTo>
                  <a:pt x="728" y="1222"/>
                </a:lnTo>
                <a:lnTo>
                  <a:pt x="780" y="1180"/>
                </a:lnTo>
                <a:lnTo>
                  <a:pt x="832" y="1143"/>
                </a:lnTo>
                <a:lnTo>
                  <a:pt x="885" y="1113"/>
                </a:lnTo>
                <a:lnTo>
                  <a:pt x="941" y="1090"/>
                </a:lnTo>
                <a:lnTo>
                  <a:pt x="998" y="1073"/>
                </a:lnTo>
                <a:lnTo>
                  <a:pt x="1057" y="1067"/>
                </a:lnTo>
                <a:lnTo>
                  <a:pt x="1118" y="1069"/>
                </a:lnTo>
                <a:lnTo>
                  <a:pt x="1178" y="1082"/>
                </a:lnTo>
                <a:lnTo>
                  <a:pt x="1241" y="1107"/>
                </a:lnTo>
                <a:lnTo>
                  <a:pt x="1340" y="1151"/>
                </a:lnTo>
                <a:lnTo>
                  <a:pt x="1440" y="1189"/>
                </a:lnTo>
                <a:lnTo>
                  <a:pt x="1541" y="1220"/>
                </a:lnTo>
                <a:lnTo>
                  <a:pt x="1640" y="1244"/>
                </a:lnTo>
                <a:lnTo>
                  <a:pt x="1738" y="1263"/>
                </a:lnTo>
                <a:lnTo>
                  <a:pt x="1745" y="1283"/>
                </a:lnTo>
                <a:lnTo>
                  <a:pt x="1753" y="1309"/>
                </a:lnTo>
                <a:lnTo>
                  <a:pt x="1766" y="1344"/>
                </a:lnTo>
                <a:lnTo>
                  <a:pt x="1784" y="1385"/>
                </a:lnTo>
                <a:lnTo>
                  <a:pt x="1805" y="1437"/>
                </a:lnTo>
                <a:lnTo>
                  <a:pt x="1820" y="1486"/>
                </a:lnTo>
                <a:lnTo>
                  <a:pt x="1826" y="1538"/>
                </a:lnTo>
                <a:lnTo>
                  <a:pt x="1826" y="1591"/>
                </a:lnTo>
                <a:lnTo>
                  <a:pt x="1818" y="1647"/>
                </a:lnTo>
                <a:lnTo>
                  <a:pt x="1805" y="1704"/>
                </a:lnTo>
                <a:lnTo>
                  <a:pt x="1785" y="1761"/>
                </a:lnTo>
                <a:lnTo>
                  <a:pt x="1763" y="1818"/>
                </a:lnTo>
                <a:lnTo>
                  <a:pt x="1734" y="1875"/>
                </a:lnTo>
                <a:lnTo>
                  <a:pt x="1703" y="1932"/>
                </a:lnTo>
                <a:lnTo>
                  <a:pt x="1669" y="1988"/>
                </a:lnTo>
                <a:lnTo>
                  <a:pt x="1633" y="2041"/>
                </a:lnTo>
                <a:lnTo>
                  <a:pt x="1596" y="2095"/>
                </a:lnTo>
                <a:lnTo>
                  <a:pt x="1558" y="2144"/>
                </a:lnTo>
                <a:lnTo>
                  <a:pt x="1520" y="2192"/>
                </a:lnTo>
                <a:lnTo>
                  <a:pt x="1483" y="2237"/>
                </a:lnTo>
                <a:lnTo>
                  <a:pt x="1449" y="2277"/>
                </a:lnTo>
                <a:lnTo>
                  <a:pt x="1417" y="2314"/>
                </a:lnTo>
                <a:lnTo>
                  <a:pt x="1388" y="2346"/>
                </a:lnTo>
                <a:lnTo>
                  <a:pt x="1361" y="2375"/>
                </a:lnTo>
                <a:lnTo>
                  <a:pt x="1340" y="2396"/>
                </a:lnTo>
                <a:lnTo>
                  <a:pt x="1325" y="2413"/>
                </a:lnTo>
                <a:lnTo>
                  <a:pt x="1313" y="2422"/>
                </a:lnTo>
                <a:lnTo>
                  <a:pt x="1310" y="2426"/>
                </a:lnTo>
                <a:lnTo>
                  <a:pt x="1313" y="2428"/>
                </a:lnTo>
                <a:lnTo>
                  <a:pt x="1325" y="2432"/>
                </a:lnTo>
                <a:lnTo>
                  <a:pt x="1342" y="2438"/>
                </a:lnTo>
                <a:lnTo>
                  <a:pt x="1363" y="2443"/>
                </a:lnTo>
                <a:lnTo>
                  <a:pt x="1390" y="2449"/>
                </a:lnTo>
                <a:lnTo>
                  <a:pt x="1418" y="2455"/>
                </a:lnTo>
                <a:lnTo>
                  <a:pt x="1449" y="2455"/>
                </a:lnTo>
                <a:lnTo>
                  <a:pt x="1480" y="2453"/>
                </a:lnTo>
                <a:lnTo>
                  <a:pt x="1508" y="2447"/>
                </a:lnTo>
                <a:lnTo>
                  <a:pt x="1535" y="2440"/>
                </a:lnTo>
                <a:lnTo>
                  <a:pt x="1560" y="2430"/>
                </a:lnTo>
                <a:lnTo>
                  <a:pt x="1581" y="2419"/>
                </a:lnTo>
                <a:lnTo>
                  <a:pt x="1600" y="2409"/>
                </a:lnTo>
                <a:lnTo>
                  <a:pt x="1613" y="2401"/>
                </a:lnTo>
                <a:lnTo>
                  <a:pt x="1621" y="2398"/>
                </a:lnTo>
                <a:lnTo>
                  <a:pt x="1623" y="2398"/>
                </a:lnTo>
                <a:lnTo>
                  <a:pt x="1684" y="2337"/>
                </a:lnTo>
                <a:lnTo>
                  <a:pt x="1734" y="2274"/>
                </a:lnTo>
                <a:lnTo>
                  <a:pt x="1778" y="2209"/>
                </a:lnTo>
                <a:lnTo>
                  <a:pt x="1812" y="2142"/>
                </a:lnTo>
                <a:lnTo>
                  <a:pt x="1839" y="2075"/>
                </a:lnTo>
                <a:lnTo>
                  <a:pt x="1860" y="2007"/>
                </a:lnTo>
                <a:lnTo>
                  <a:pt x="1875" y="1940"/>
                </a:lnTo>
                <a:lnTo>
                  <a:pt x="1885" y="1873"/>
                </a:lnTo>
                <a:lnTo>
                  <a:pt x="1891" y="1811"/>
                </a:lnTo>
                <a:lnTo>
                  <a:pt x="1891" y="1750"/>
                </a:lnTo>
                <a:lnTo>
                  <a:pt x="1891" y="1690"/>
                </a:lnTo>
                <a:lnTo>
                  <a:pt x="1885" y="1637"/>
                </a:lnTo>
                <a:lnTo>
                  <a:pt x="1879" y="1587"/>
                </a:lnTo>
                <a:lnTo>
                  <a:pt x="1873" y="1544"/>
                </a:lnTo>
                <a:lnTo>
                  <a:pt x="1866" y="1507"/>
                </a:lnTo>
                <a:lnTo>
                  <a:pt x="1860" y="1477"/>
                </a:lnTo>
                <a:lnTo>
                  <a:pt x="1854" y="1454"/>
                </a:lnTo>
                <a:lnTo>
                  <a:pt x="1849" y="1441"/>
                </a:lnTo>
                <a:lnTo>
                  <a:pt x="1849" y="1435"/>
                </a:lnTo>
                <a:lnTo>
                  <a:pt x="1925" y="1288"/>
                </a:lnTo>
                <a:lnTo>
                  <a:pt x="2005" y="1294"/>
                </a:lnTo>
                <a:lnTo>
                  <a:pt x="2082" y="1298"/>
                </a:lnTo>
                <a:lnTo>
                  <a:pt x="2151" y="1300"/>
                </a:lnTo>
                <a:lnTo>
                  <a:pt x="2216" y="1302"/>
                </a:lnTo>
                <a:lnTo>
                  <a:pt x="2273" y="1302"/>
                </a:lnTo>
                <a:lnTo>
                  <a:pt x="2323" y="1300"/>
                </a:lnTo>
                <a:lnTo>
                  <a:pt x="2365" y="1300"/>
                </a:lnTo>
                <a:lnTo>
                  <a:pt x="2395" y="1300"/>
                </a:lnTo>
                <a:lnTo>
                  <a:pt x="2418" y="1302"/>
                </a:lnTo>
                <a:lnTo>
                  <a:pt x="2454" y="1303"/>
                </a:lnTo>
                <a:lnTo>
                  <a:pt x="2489" y="1302"/>
                </a:lnTo>
                <a:lnTo>
                  <a:pt x="2521" y="1300"/>
                </a:lnTo>
                <a:lnTo>
                  <a:pt x="2552" y="1294"/>
                </a:lnTo>
                <a:lnTo>
                  <a:pt x="2579" y="1288"/>
                </a:lnTo>
                <a:lnTo>
                  <a:pt x="2598" y="1283"/>
                </a:lnTo>
                <a:lnTo>
                  <a:pt x="2611" y="1279"/>
                </a:lnTo>
                <a:lnTo>
                  <a:pt x="2617" y="1277"/>
                </a:lnTo>
                <a:lnTo>
                  <a:pt x="2986" y="793"/>
                </a:lnTo>
                <a:close/>
                <a:moveTo>
                  <a:pt x="1824" y="0"/>
                </a:moveTo>
                <a:lnTo>
                  <a:pt x="1885" y="2"/>
                </a:lnTo>
                <a:lnTo>
                  <a:pt x="1948" y="11"/>
                </a:lnTo>
                <a:lnTo>
                  <a:pt x="2009" y="28"/>
                </a:lnTo>
                <a:lnTo>
                  <a:pt x="2068" y="55"/>
                </a:lnTo>
                <a:lnTo>
                  <a:pt x="2126" y="89"/>
                </a:lnTo>
                <a:lnTo>
                  <a:pt x="2181" y="133"/>
                </a:lnTo>
                <a:lnTo>
                  <a:pt x="2233" y="185"/>
                </a:lnTo>
                <a:lnTo>
                  <a:pt x="2280" y="246"/>
                </a:lnTo>
                <a:lnTo>
                  <a:pt x="2296" y="278"/>
                </a:lnTo>
                <a:lnTo>
                  <a:pt x="2305" y="314"/>
                </a:lnTo>
                <a:lnTo>
                  <a:pt x="2311" y="350"/>
                </a:lnTo>
                <a:lnTo>
                  <a:pt x="2315" y="389"/>
                </a:lnTo>
                <a:lnTo>
                  <a:pt x="2319" y="427"/>
                </a:lnTo>
                <a:lnTo>
                  <a:pt x="2323" y="459"/>
                </a:lnTo>
                <a:lnTo>
                  <a:pt x="2326" y="488"/>
                </a:lnTo>
                <a:lnTo>
                  <a:pt x="2334" y="511"/>
                </a:lnTo>
                <a:lnTo>
                  <a:pt x="2344" y="532"/>
                </a:lnTo>
                <a:lnTo>
                  <a:pt x="2361" y="549"/>
                </a:lnTo>
                <a:lnTo>
                  <a:pt x="2388" y="568"/>
                </a:lnTo>
                <a:lnTo>
                  <a:pt x="2407" y="583"/>
                </a:lnTo>
                <a:lnTo>
                  <a:pt x="2420" y="598"/>
                </a:lnTo>
                <a:lnTo>
                  <a:pt x="2430" y="617"/>
                </a:lnTo>
                <a:lnTo>
                  <a:pt x="2433" y="642"/>
                </a:lnTo>
                <a:lnTo>
                  <a:pt x="2431" y="650"/>
                </a:lnTo>
                <a:lnTo>
                  <a:pt x="2426" y="667"/>
                </a:lnTo>
                <a:lnTo>
                  <a:pt x="2418" y="692"/>
                </a:lnTo>
                <a:lnTo>
                  <a:pt x="2407" y="722"/>
                </a:lnTo>
                <a:lnTo>
                  <a:pt x="2393" y="760"/>
                </a:lnTo>
                <a:lnTo>
                  <a:pt x="2376" y="802"/>
                </a:lnTo>
                <a:lnTo>
                  <a:pt x="2355" y="846"/>
                </a:lnTo>
                <a:lnTo>
                  <a:pt x="2332" y="894"/>
                </a:lnTo>
                <a:lnTo>
                  <a:pt x="2305" y="939"/>
                </a:lnTo>
                <a:lnTo>
                  <a:pt x="2277" y="987"/>
                </a:lnTo>
                <a:lnTo>
                  <a:pt x="2244" y="1033"/>
                </a:lnTo>
                <a:lnTo>
                  <a:pt x="2208" y="1075"/>
                </a:lnTo>
                <a:lnTo>
                  <a:pt x="2170" y="1113"/>
                </a:lnTo>
                <a:lnTo>
                  <a:pt x="2130" y="1145"/>
                </a:lnTo>
                <a:lnTo>
                  <a:pt x="2086" y="1170"/>
                </a:lnTo>
                <a:lnTo>
                  <a:pt x="2017" y="1199"/>
                </a:lnTo>
                <a:lnTo>
                  <a:pt x="1946" y="1214"/>
                </a:lnTo>
                <a:lnTo>
                  <a:pt x="1875" y="1218"/>
                </a:lnTo>
                <a:lnTo>
                  <a:pt x="1805" y="1212"/>
                </a:lnTo>
                <a:lnTo>
                  <a:pt x="1736" y="1197"/>
                </a:lnTo>
                <a:lnTo>
                  <a:pt x="1669" y="1172"/>
                </a:lnTo>
                <a:lnTo>
                  <a:pt x="1604" y="1140"/>
                </a:lnTo>
                <a:lnTo>
                  <a:pt x="1547" y="1096"/>
                </a:lnTo>
                <a:lnTo>
                  <a:pt x="1493" y="1046"/>
                </a:lnTo>
                <a:lnTo>
                  <a:pt x="1451" y="999"/>
                </a:lnTo>
                <a:lnTo>
                  <a:pt x="1415" y="941"/>
                </a:lnTo>
                <a:lnTo>
                  <a:pt x="1380" y="878"/>
                </a:lnTo>
                <a:lnTo>
                  <a:pt x="1353" y="812"/>
                </a:lnTo>
                <a:lnTo>
                  <a:pt x="1332" y="737"/>
                </a:lnTo>
                <a:lnTo>
                  <a:pt x="1319" y="659"/>
                </a:lnTo>
                <a:lnTo>
                  <a:pt x="1315" y="579"/>
                </a:lnTo>
                <a:lnTo>
                  <a:pt x="1323" y="495"/>
                </a:lnTo>
                <a:lnTo>
                  <a:pt x="1340" y="411"/>
                </a:lnTo>
                <a:lnTo>
                  <a:pt x="1373" y="326"/>
                </a:lnTo>
                <a:lnTo>
                  <a:pt x="1405" y="261"/>
                </a:lnTo>
                <a:lnTo>
                  <a:pt x="1443" y="204"/>
                </a:lnTo>
                <a:lnTo>
                  <a:pt x="1487" y="154"/>
                </a:lnTo>
                <a:lnTo>
                  <a:pt x="1535" y="110"/>
                </a:lnTo>
                <a:lnTo>
                  <a:pt x="1589" y="72"/>
                </a:lnTo>
                <a:lnTo>
                  <a:pt x="1644" y="44"/>
                </a:lnTo>
                <a:lnTo>
                  <a:pt x="1701" y="21"/>
                </a:lnTo>
                <a:lnTo>
                  <a:pt x="1763" y="7"/>
                </a:lnTo>
                <a:lnTo>
                  <a:pt x="182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219" name="Google Shape;219;p13"/>
          <p:cNvSpPr/>
          <p:nvPr/>
        </p:nvSpPr>
        <p:spPr>
          <a:xfrm>
            <a:off x="3192451" y="7146826"/>
            <a:ext cx="5596128" cy="18423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6000" b="1">
                <a:solidFill>
                  <a:schemeClr val="lt1"/>
                </a:solidFill>
                <a:latin typeface="Roboto"/>
                <a:ea typeface="Roboto"/>
                <a:cs typeface="Roboto"/>
                <a:sym typeface="Roboto"/>
              </a:rPr>
              <a:t>12 Steps</a:t>
            </a:r>
            <a:endParaRPr sz="6000" b="1">
              <a:solidFill>
                <a:schemeClr val="lt1"/>
              </a:solidFill>
              <a:latin typeface="Roboto"/>
              <a:ea typeface="Roboto"/>
              <a:cs typeface="Roboto"/>
              <a:sym typeface="Roboto"/>
            </a:endParaRPr>
          </a:p>
        </p:txBody>
      </p:sp>
      <p:sp>
        <p:nvSpPr>
          <p:cNvPr id="220" name="Google Shape;220;p13"/>
          <p:cNvSpPr/>
          <p:nvPr/>
        </p:nvSpPr>
        <p:spPr>
          <a:xfrm>
            <a:off x="9023766" y="6646142"/>
            <a:ext cx="5598137" cy="23430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6000" b="1">
                <a:solidFill>
                  <a:schemeClr val="lt1"/>
                </a:solidFill>
                <a:latin typeface="Roboto"/>
                <a:ea typeface="Roboto"/>
                <a:cs typeface="Roboto"/>
                <a:sym typeface="Roboto"/>
              </a:rPr>
              <a:t>12 Traditions</a:t>
            </a:r>
            <a:endParaRPr/>
          </a:p>
        </p:txBody>
      </p:sp>
      <p:sp>
        <p:nvSpPr>
          <p:cNvPr id="221" name="Google Shape;221;p13"/>
          <p:cNvSpPr/>
          <p:nvPr/>
        </p:nvSpPr>
        <p:spPr>
          <a:xfrm>
            <a:off x="14857090" y="5820797"/>
            <a:ext cx="5598137" cy="31683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6000" b="1">
                <a:solidFill>
                  <a:schemeClr val="lt1"/>
                </a:solidFill>
                <a:latin typeface="Roboto"/>
                <a:ea typeface="Roboto"/>
                <a:cs typeface="Roboto"/>
                <a:sym typeface="Roboto"/>
              </a:rPr>
              <a:t>12 Concepts</a:t>
            </a:r>
            <a:endParaRPr/>
          </a:p>
        </p:txBody>
      </p:sp>
      <p:sp>
        <p:nvSpPr>
          <p:cNvPr id="222" name="Google Shape;222;p13"/>
          <p:cNvSpPr txBox="1">
            <a:spLocks noGrp="1"/>
          </p:cNvSpPr>
          <p:nvPr>
            <p:ph type="sldNum" idx="12"/>
          </p:nvPr>
        </p:nvSpPr>
        <p:spPr>
          <a:xfrm>
            <a:off x="17476338" y="12714173"/>
            <a:ext cx="5689971" cy="730335"/>
          </a:xfrm>
          <a:prstGeom prst="rect">
            <a:avLst/>
          </a:prstGeom>
          <a:noFill/>
          <a:ln>
            <a:noFill/>
          </a:ln>
        </p:spPr>
        <p:txBody>
          <a:bodyPr spcFirstLastPara="1" wrap="square" lIns="217725" tIns="108850" rIns="217725" bIns="108850" anchor="ctr" anchorCtr="0">
            <a:noAutofit/>
          </a:bodyPr>
          <a:lstStyle/>
          <a:p>
            <a:pPr marL="0" lvl="0" indent="0" algn="r" rtl="0">
              <a:spcBef>
                <a:spcPts val="0"/>
              </a:spcBef>
              <a:spcAft>
                <a:spcPts val="0"/>
              </a:spcAft>
              <a:buNone/>
            </a:pPr>
            <a:fld id="{00000000-1234-1234-1234-123412341234}" type="slidenum">
              <a:rPr lang="fr-FR"/>
              <a:t>9</a:t>
            </a:fld>
            <a:endParaRPr/>
          </a:p>
        </p:txBody>
      </p:sp>
      <p:sp>
        <p:nvSpPr>
          <p:cNvPr id="223" name="Google Shape;223;p13"/>
          <p:cNvSpPr txBox="1"/>
          <p:nvPr/>
        </p:nvSpPr>
        <p:spPr>
          <a:xfrm>
            <a:off x="3160872" y="9084146"/>
            <a:ext cx="5669280" cy="274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300">
                <a:solidFill>
                  <a:schemeClr val="dk2"/>
                </a:solidFill>
                <a:latin typeface="Calibri"/>
                <a:ea typeface="Calibri"/>
                <a:cs typeface="Calibri"/>
                <a:sym typeface="Calibri"/>
              </a:rPr>
              <a:t>A.A. ’s Twelve Steps are a group of principles, spiritual in their nature, which, if practiced as a way of life, can expel the obsession to drink and enable the sufferer to become happily and usefully whole.</a:t>
            </a:r>
            <a:endParaRPr/>
          </a:p>
          <a:p>
            <a:pPr marL="0" marR="0" lvl="0" indent="0" algn="l" rtl="0">
              <a:spcBef>
                <a:spcPts val="0"/>
              </a:spcBef>
              <a:spcAft>
                <a:spcPts val="0"/>
              </a:spcAft>
              <a:buNone/>
            </a:pPr>
            <a:endParaRPr sz="2400" i="1">
              <a:solidFill>
                <a:schemeClr val="dk2"/>
              </a:solidFill>
              <a:latin typeface="Calibri"/>
              <a:ea typeface="Calibri"/>
              <a:cs typeface="Calibri"/>
              <a:sym typeface="Calibri"/>
            </a:endParaRPr>
          </a:p>
          <a:p>
            <a:pPr marL="0" marR="0" lvl="0" indent="0" algn="l" rtl="0">
              <a:spcBef>
                <a:spcPts val="0"/>
              </a:spcBef>
              <a:spcAft>
                <a:spcPts val="0"/>
              </a:spcAft>
              <a:buNone/>
            </a:pPr>
            <a:r>
              <a:rPr lang="fr-FR" sz="1600" i="1">
                <a:solidFill>
                  <a:schemeClr val="dk2"/>
                </a:solidFill>
                <a:latin typeface="Calibri"/>
                <a:ea typeface="Calibri"/>
                <a:cs typeface="Calibri"/>
                <a:sym typeface="Calibri"/>
              </a:rPr>
              <a:t>(From the foreward of A.A.’s Twelve Steps and Twelve Traditions.)</a:t>
            </a:r>
            <a:endParaRPr sz="1600" i="1">
              <a:solidFill>
                <a:schemeClr val="dk1"/>
              </a:solidFill>
              <a:latin typeface="Calibri"/>
              <a:ea typeface="Calibri"/>
              <a:cs typeface="Calibri"/>
              <a:sym typeface="Calibri"/>
            </a:endParaRPr>
          </a:p>
        </p:txBody>
      </p:sp>
      <p:sp>
        <p:nvSpPr>
          <p:cNvPr id="224" name="Google Shape;224;p13"/>
          <p:cNvSpPr txBox="1"/>
          <p:nvPr/>
        </p:nvSpPr>
        <p:spPr>
          <a:xfrm>
            <a:off x="9023766" y="9084146"/>
            <a:ext cx="5669280" cy="24776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300">
                <a:solidFill>
                  <a:schemeClr val="dk2"/>
                </a:solidFill>
                <a:latin typeface="Calibri"/>
                <a:ea typeface="Calibri"/>
                <a:cs typeface="Calibri"/>
                <a:sym typeface="Calibri"/>
              </a:rPr>
              <a:t>A.A. ’s Twelve Traditions apply to the life of the Fellowship itself. They outline the means by which A.A. maintains its unity and relates itself to the world about it, the way it lives and grows. </a:t>
            </a:r>
            <a:endParaRPr/>
          </a:p>
          <a:p>
            <a:pPr marL="0" marR="0" lvl="0" indent="0" algn="l" rtl="0">
              <a:spcBef>
                <a:spcPts val="0"/>
              </a:spcBef>
              <a:spcAft>
                <a:spcPts val="0"/>
              </a:spcAft>
              <a:buNone/>
            </a:pPr>
            <a:endParaRPr sz="2400" i="1">
              <a:solidFill>
                <a:schemeClr val="dk2"/>
              </a:solidFill>
              <a:latin typeface="Calibri"/>
              <a:ea typeface="Calibri"/>
              <a:cs typeface="Calibri"/>
              <a:sym typeface="Calibri"/>
            </a:endParaRPr>
          </a:p>
          <a:p>
            <a:pPr marL="0" marR="0" lvl="0" indent="0" algn="l" rtl="0">
              <a:spcBef>
                <a:spcPts val="0"/>
              </a:spcBef>
              <a:spcAft>
                <a:spcPts val="0"/>
              </a:spcAft>
              <a:buNone/>
            </a:pPr>
            <a:r>
              <a:rPr lang="fr-FR" sz="1600" i="1">
                <a:solidFill>
                  <a:schemeClr val="dk2"/>
                </a:solidFill>
                <a:latin typeface="Calibri"/>
                <a:ea typeface="Calibri"/>
                <a:cs typeface="Calibri"/>
                <a:sym typeface="Calibri"/>
              </a:rPr>
              <a:t>(From the foreward of A.A.’s Twelve Steps and Twelve Traditions.)</a:t>
            </a:r>
            <a:endParaRPr sz="1600" i="1">
              <a:solidFill>
                <a:schemeClr val="dk1"/>
              </a:solidFill>
              <a:latin typeface="Calibri"/>
              <a:ea typeface="Calibri"/>
              <a:cs typeface="Calibri"/>
              <a:sym typeface="Calibri"/>
            </a:endParaRPr>
          </a:p>
        </p:txBody>
      </p:sp>
      <p:sp>
        <p:nvSpPr>
          <p:cNvPr id="225" name="Google Shape;225;p13"/>
          <p:cNvSpPr txBox="1"/>
          <p:nvPr/>
        </p:nvSpPr>
        <p:spPr>
          <a:xfrm>
            <a:off x="14886660" y="9084146"/>
            <a:ext cx="5669280" cy="31854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300">
                <a:solidFill>
                  <a:schemeClr val="dk2"/>
                </a:solidFill>
                <a:latin typeface="Calibri"/>
                <a:ea typeface="Calibri"/>
                <a:cs typeface="Calibri"/>
                <a:sym typeface="Calibri"/>
              </a:rPr>
              <a:t>The Twelve Concepts for World Service were written by A.A.’s co-founder Bill W., and were adopted by the General Service Conference of Alcoholics Anonymous in 1962. The Concepts are an interpretation of A.A.’s world service structure as it emerged through A.A.’s early history and experience. </a:t>
            </a:r>
            <a:endParaRPr/>
          </a:p>
          <a:p>
            <a:pPr marL="0" marR="0" lvl="0" indent="0" algn="l" rtl="0">
              <a:spcBef>
                <a:spcPts val="0"/>
              </a:spcBef>
              <a:spcAft>
                <a:spcPts val="0"/>
              </a:spcAft>
              <a:buNone/>
            </a:pPr>
            <a:endParaRPr sz="2400" i="1">
              <a:solidFill>
                <a:schemeClr val="dk2"/>
              </a:solidFill>
              <a:latin typeface="Calibri"/>
              <a:ea typeface="Calibri"/>
              <a:cs typeface="Calibri"/>
              <a:sym typeface="Calibri"/>
            </a:endParaRPr>
          </a:p>
          <a:p>
            <a:pPr marL="0" marR="0" lvl="0" indent="0" algn="l" rtl="0">
              <a:spcBef>
                <a:spcPts val="0"/>
              </a:spcBef>
              <a:spcAft>
                <a:spcPts val="0"/>
              </a:spcAft>
              <a:buNone/>
            </a:pPr>
            <a:r>
              <a:rPr lang="fr-FR" sz="1600" i="1">
                <a:solidFill>
                  <a:schemeClr val="dk2"/>
                </a:solidFill>
                <a:latin typeface="Calibri"/>
                <a:ea typeface="Calibri"/>
                <a:cs typeface="Calibri"/>
                <a:sym typeface="Calibri"/>
              </a:rPr>
              <a:t>(From The Twelve Concepts for World Service, Copyright 1982.)</a:t>
            </a:r>
            <a:endParaRPr sz="1600" i="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fade">
                                      <p:cBhvr>
                                        <p:cTn id="11" dur="500"/>
                                        <p:tgtEl>
                                          <p:spTgt spid="2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500"/>
                                        <p:tgtEl>
                                          <p:spTgt spid="2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8"/>
                                        </p:tgtEl>
                                        <p:attrNameLst>
                                          <p:attrName>style.visibility</p:attrName>
                                        </p:attrNameLst>
                                      </p:cBhvr>
                                      <p:to>
                                        <p:strVal val="visible"/>
                                      </p:to>
                                    </p:set>
                                    <p:animEffect transition="in" filter="fade">
                                      <p:cBhvr>
                                        <p:cTn id="1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Rouge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3704</Words>
  <Application>Microsoft Office PowerPoint</Application>
  <PresentationFormat>Custom</PresentationFormat>
  <Paragraphs>182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Roboto</vt:lpstr>
      <vt:lpstr>Arial</vt:lpstr>
      <vt:lpstr>Times New Roman</vt:lpstr>
      <vt:lpstr>Thème Office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GSR Orientation</dc:subject>
  <dc:creator>Donell Chresfield</dc:creator>
  <cp:lastModifiedBy>Donell Chresfield</cp:lastModifiedBy>
  <cp:revision>13</cp:revision>
  <cp:lastPrinted>2023-06-09T17:53:36Z</cp:lastPrinted>
  <dcterms:created xsi:type="dcterms:W3CDTF">2012-05-12T20:09:12Z</dcterms:created>
  <dcterms:modified xsi:type="dcterms:W3CDTF">2023-06-09T18:47:48Z</dcterms:modified>
</cp:coreProperties>
</file>